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5"/>
    <p:sldMasterId id="2147483906" r:id="rId6"/>
    <p:sldMasterId id="2147484169" r:id="rId7"/>
    <p:sldMasterId id="2147484185" r:id="rId8"/>
    <p:sldMasterId id="2147484197" r:id="rId9"/>
    <p:sldMasterId id="2147484214" r:id="rId10"/>
  </p:sldMasterIdLst>
  <p:notesMasterIdLst>
    <p:notesMasterId r:id="rId56"/>
  </p:notesMasterIdLst>
  <p:handoutMasterIdLst>
    <p:handoutMasterId r:id="rId57"/>
  </p:handoutMasterIdLst>
  <p:sldIdLst>
    <p:sldId id="424" r:id="rId11"/>
    <p:sldId id="478" r:id="rId12"/>
    <p:sldId id="3932" r:id="rId13"/>
    <p:sldId id="2146848882" r:id="rId14"/>
    <p:sldId id="2146848877" r:id="rId15"/>
    <p:sldId id="2146848883" r:id="rId16"/>
    <p:sldId id="2146848889" r:id="rId17"/>
    <p:sldId id="2146848891" r:id="rId18"/>
    <p:sldId id="2146848888" r:id="rId19"/>
    <p:sldId id="2146848880" r:id="rId20"/>
    <p:sldId id="2146848872" r:id="rId21"/>
    <p:sldId id="256" r:id="rId22"/>
    <p:sldId id="2147348990" r:id="rId23"/>
    <p:sldId id="2147348991" r:id="rId24"/>
    <p:sldId id="2147348996" r:id="rId25"/>
    <p:sldId id="2147348997" r:id="rId26"/>
    <p:sldId id="2147348993" r:id="rId27"/>
    <p:sldId id="2147348998" r:id="rId28"/>
    <p:sldId id="2147348994" r:id="rId29"/>
    <p:sldId id="2147348995" r:id="rId30"/>
    <p:sldId id="2147349000" r:id="rId31"/>
    <p:sldId id="2134803715" r:id="rId32"/>
    <p:sldId id="2134803881" r:id="rId33"/>
    <p:sldId id="2134803880" r:id="rId34"/>
    <p:sldId id="911" r:id="rId35"/>
    <p:sldId id="2146848870" r:id="rId36"/>
    <p:sldId id="915" r:id="rId37"/>
    <p:sldId id="2146848869" r:id="rId38"/>
    <p:sldId id="914" r:id="rId39"/>
    <p:sldId id="933" r:id="rId40"/>
    <p:sldId id="925" r:id="rId41"/>
    <p:sldId id="927" r:id="rId42"/>
    <p:sldId id="930" r:id="rId43"/>
    <p:sldId id="2146848881" r:id="rId44"/>
    <p:sldId id="924" r:id="rId45"/>
    <p:sldId id="928" r:id="rId46"/>
    <p:sldId id="929" r:id="rId47"/>
    <p:sldId id="4084" r:id="rId48"/>
    <p:sldId id="4085" r:id="rId49"/>
    <p:sldId id="892" r:id="rId50"/>
    <p:sldId id="3864" r:id="rId51"/>
    <p:sldId id="2146848879" r:id="rId52"/>
    <p:sldId id="2146848893" r:id="rId53"/>
    <p:sldId id="363" r:id="rId54"/>
    <p:sldId id="647" r:id="rId55"/>
  </p:sldIdLst>
  <p:sldSz cx="9144000" cy="6858000" type="screen4x3"/>
  <p:notesSz cx="7010400" cy="9296400"/>
  <p:defaultTex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E6D8475F-A666-42BF-9269-4B10D2F63CEB}">
          <p14:sldIdLst>
            <p14:sldId id="424"/>
            <p14:sldId id="478"/>
            <p14:sldId id="3932"/>
            <p14:sldId id="2146848882"/>
            <p14:sldId id="2146848877"/>
            <p14:sldId id="2146848883"/>
            <p14:sldId id="2146848889"/>
            <p14:sldId id="2146848891"/>
            <p14:sldId id="2146848888"/>
            <p14:sldId id="2146848880"/>
            <p14:sldId id="2146848872"/>
            <p14:sldId id="256"/>
            <p14:sldId id="2147348990"/>
            <p14:sldId id="2147348991"/>
            <p14:sldId id="2147348996"/>
            <p14:sldId id="2147348997"/>
            <p14:sldId id="2147348993"/>
            <p14:sldId id="2147348998"/>
            <p14:sldId id="2147348994"/>
            <p14:sldId id="2147348995"/>
            <p14:sldId id="2147349000"/>
            <p14:sldId id="2134803715"/>
            <p14:sldId id="2134803881"/>
            <p14:sldId id="2134803880"/>
            <p14:sldId id="911"/>
            <p14:sldId id="2146848870"/>
            <p14:sldId id="915"/>
            <p14:sldId id="2146848869"/>
            <p14:sldId id="914"/>
            <p14:sldId id="933"/>
            <p14:sldId id="925"/>
            <p14:sldId id="927"/>
            <p14:sldId id="930"/>
            <p14:sldId id="2146848881"/>
            <p14:sldId id="924"/>
            <p14:sldId id="928"/>
            <p14:sldId id="929"/>
            <p14:sldId id="4084"/>
            <p14:sldId id="4085"/>
            <p14:sldId id="892"/>
            <p14:sldId id="3864"/>
            <p14:sldId id="2146848879"/>
            <p14:sldId id="2146848893"/>
            <p14:sldId id="363"/>
            <p14:sldId id="647"/>
          </p14:sldIdLst>
        </p14:section>
      </p14:sectionLst>
    </p:ext>
    <p:ext uri="{EFAFB233-063F-42B5-8137-9DF3F51BA10A}">
      <p15:sldGuideLst xmlns:p15="http://schemas.microsoft.com/office/powerpoint/2012/main">
        <p15:guide id="1" orient="horz" pos="894">
          <p15:clr>
            <a:srgbClr val="A4A3A4"/>
          </p15:clr>
        </p15:guide>
        <p15:guide id="2" pos="174">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8E5A24-0409-298E-C481-DB5414FF9206}" name="Round, Christopher" initials="RC" userId="S::roundc@ctc.com::7101ae57-4086-486f-aa53-7acf0b5794cd" providerId="AD"/>
  <p188:author id="{428F7E2C-2D5C-51AA-C190-66F0EAB53118}" name="CRONIN, KATHLEEN F CTR USAF HAF SAF/IEE" initials="KC" userId="S::kathleen.cronin.1.ctr@us.af.mil::a286524f-de40-4daf-be3d-806bb5fc4d3f" providerId="AD"/>
  <p188:author id="{1EDB4352-A200-6D98-8433-9212C773D1E6}" name="Poland, Corrie" initials="PC" userId="S::polandc@ctc.com::0a0c2512-d459-4822-8415-b753fff0e0d3" providerId="AD"/>
  <p188:author id="{BC786C80-8FCD-3D22-0C7A-DB044AE22EB1}" name="Sharma, Naina" initials="NS" userId="S::sharman@ctc.com::15662aca-d917-4752-9870-fcb76ac1f72a" providerId="AD"/>
  <p188:author id="{566E3B97-23D6-BB04-A940-32285332C772}" name="Rice, Stephanie" initials="RS" userId="S::clarkst@ctc.com::80a505ed-9c5d-4274-ab63-8b8d5f7e75f0" providerId="AD"/>
  <p188:author id="{6B9A70B1-4B8B-0115-870F-6EC53B4E5C9A}" name="Blank, Annaliese" initials="BA" userId="S::blanka@ctc.com::a2fedd3f-965f-480a-b7b3-afa2e8d47df8" providerId="AD"/>
  <p188:author id="{5F3F6EBC-7005-2ADB-E326-0BDE50346DB4}" name="Patel, Jayna" initials="PJ" userId="S::patelj@ctc.com::a6603c36-fed0-4418-8feb-8121016f165a" providerId="AD"/>
  <p188:author id="{20C1A2C5-142C-2227-62C2-90ADA004BF50}" name="Buck, Annelise" initials="AB" userId="S::bucka@ctc.com::a42bb3c8-e4f7-46c0-9a84-107785c8e38f" providerId="AD"/>
  <p188:author id="{698C73C9-033A-814F-CB6D-D2C7413A5183}" name="CHAMBI ROJAS, ANALIT D CTR USAF HAF SAF/IEE" initials="CS" userId="S::analit.chambi_rojas.ctr@us.af.mil::f285fd84-fba2-48e9-ab8e-0d5b9aa6b661" providerId="AD"/>
  <p188:author id="{1FAA3FD2-055F-6960-19F5-01269D71BD71}" name="Stephanie" initials="S" userId="S::stephanie.m.rice16.ctr@cvr.mil::e0ab5572-a702-4922-bc58-18b21a581417" providerId="AD"/>
  <p188:author id="{D7AC85D5-140F-1482-C273-F2D47B12F812}" name="Mahoney, Daniel" initials="MD" userId="S::mahoneyd@ctc.com::9cbce0b9-0320-462d-8db5-18f4b9d0d822" providerId="AD"/>
  <p188:author id="{5738DAFE-D457-7D51-BAD8-6AB25DE82233}" name="Karpa, Shelby" initials="SK" userId="S::karpas@ctc.com::448f37b0-fe48-4d8b-a862-be1fab07a28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Irwin, Leslie" initials="IL [2]" lastIdx="1" clrIdx="6">
    <p:extLst>
      <p:ext uri="{19B8F6BF-5375-455C-9EA6-DF929625EA0E}">
        <p15:presenceInfo xmlns:p15="http://schemas.microsoft.com/office/powerpoint/2012/main" userId="S::irwinl@ctc.com::b9d1b516-fde4-43a7-9a1a-247c91e8d3e2" providerId="AD"/>
      </p:ext>
    </p:extLst>
  </p:cmAuthor>
  <p:cmAuthor id="1" name="Irwin, Leslie" initials="IL" lastIdx="2" clrIdx="0">
    <p:extLst>
      <p:ext uri="{19B8F6BF-5375-455C-9EA6-DF929625EA0E}">
        <p15:presenceInfo xmlns:p15="http://schemas.microsoft.com/office/powerpoint/2012/main" userId="S-1-5-21-140267582-192573572-631647523-59580" providerId="AD"/>
      </p:ext>
    </p:extLst>
  </p:cmAuthor>
  <p:cmAuthor id="8" name="Sadorra, Ashley" initials="SA" lastIdx="4" clrIdx="7">
    <p:extLst>
      <p:ext uri="{19B8F6BF-5375-455C-9EA6-DF929625EA0E}">
        <p15:presenceInfo xmlns:p15="http://schemas.microsoft.com/office/powerpoint/2012/main" userId="S::sadorraa@ctc.com::8bc4fcba-0d16-4d49-a9c2-60a572eb892e" providerId="AD"/>
      </p:ext>
    </p:extLst>
  </p:cmAuthor>
  <p:cmAuthor id="2" name="Tiedeman, Melissa" initials="TM" lastIdx="14" clrIdx="1">
    <p:extLst>
      <p:ext uri="{19B8F6BF-5375-455C-9EA6-DF929625EA0E}">
        <p15:presenceInfo xmlns:p15="http://schemas.microsoft.com/office/powerpoint/2012/main" userId="S-1-5-21-140267582-192573572-631647523-58769" providerId="AD"/>
      </p:ext>
    </p:extLst>
  </p:cmAuthor>
  <p:cmAuthor id="3" name="Rice, Stephanie" initials="RS" lastIdx="8" clrIdx="2">
    <p:extLst>
      <p:ext uri="{19B8F6BF-5375-455C-9EA6-DF929625EA0E}">
        <p15:presenceInfo xmlns:p15="http://schemas.microsoft.com/office/powerpoint/2012/main" userId="S-1-5-21-140267582-192573572-631647523-42405" providerId="AD"/>
      </p:ext>
    </p:extLst>
  </p:cmAuthor>
  <p:cmAuthor id="4" name="Miracle, Ann L" initials="MAL" lastIdx="2" clrIdx="3">
    <p:extLst>
      <p:ext uri="{19B8F6BF-5375-455C-9EA6-DF929625EA0E}">
        <p15:presenceInfo xmlns:p15="http://schemas.microsoft.com/office/powerpoint/2012/main" userId="S::ann.miracle@pnnl.gov::f40222af-a2bc-4ae1-83cf-4f089c3770a1" providerId="AD"/>
      </p:ext>
    </p:extLst>
  </p:cmAuthor>
  <p:cmAuthor id="5" name="Kincaid, Andrea L CIV DLA ENERGY (USA)" initials="KALCDE(" lastIdx="5" clrIdx="4">
    <p:extLst>
      <p:ext uri="{19B8F6BF-5375-455C-9EA6-DF929625EA0E}">
        <p15:presenceInfo xmlns:p15="http://schemas.microsoft.com/office/powerpoint/2012/main" userId="Kincaid, Andrea L CIV DLA ENERGY (USA)" providerId="None"/>
      </p:ext>
    </p:extLst>
  </p:cmAuthor>
  <p:cmAuthor id="6" name="Mackinson, Lindsay" initials="ML" lastIdx="1" clrIdx="5">
    <p:extLst>
      <p:ext uri="{19B8F6BF-5375-455C-9EA6-DF929625EA0E}">
        <p15:presenceInfo xmlns:p15="http://schemas.microsoft.com/office/powerpoint/2012/main" userId="S::mackinsl@ctc.com::e0c58054-55fd-4d3d-ba0d-1baa32ab76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99D4"/>
    <a:srgbClr val="FFD5D5"/>
    <a:srgbClr val="D9E2F3"/>
    <a:srgbClr val="FF9933"/>
    <a:srgbClr val="008000"/>
    <a:srgbClr val="151C77"/>
    <a:srgbClr val="DDDDDD"/>
    <a:srgbClr val="FFCC00"/>
    <a:srgbClr val="C0C0C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F1A378-AFD2-4C16-AB4B-C230931C7FE5}" v="1" dt="2025-03-18T01:22:51.580"/>
    <p1510:client id="{818941E5-3CD2-A281-AF8B-A4EB8B72CB7B}" v="2" dt="2025-03-18T01:03:04.783"/>
    <p1510:client id="{BEA1B75E-A8EC-4B5D-A191-2A9C0FFEADE8}" v="40" dt="2025-03-18T01:00:40.557"/>
    <p1510:client id="{D2010075-C463-3CDD-317A-F8AEF4B31CAF}" v="1" dt="2025-03-18T01:09:32.499"/>
  </p1510:revLst>
</p1510:revInfo>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90" y="246"/>
      </p:cViewPr>
      <p:guideLst>
        <p:guide orient="horz" pos="894"/>
        <p:guide pos="174"/>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microsoft.com/office/2016/11/relationships/changesInfo" Target="changesInfos/changesInfo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commentAuthors" Target="commentAuthors.xml"/><Relationship Id="rId5" Type="http://schemas.openxmlformats.org/officeDocument/2006/relationships/slideMaster" Target="slideMasters/slideMaster1.xml"/><Relationship Id="rId61"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64" Type="http://schemas.microsoft.com/office/2015/10/relationships/revisionInfo" Target="revisionInfo.xml"/><Relationship Id="rId8" Type="http://schemas.openxmlformats.org/officeDocument/2006/relationships/slideMaster" Target="slideMasters/slideMaster4.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handoutMaster" Target="handoutMasters/handoutMaster1.xml"/><Relationship Id="rId10" Type="http://schemas.openxmlformats.org/officeDocument/2006/relationships/slideMaster" Target="slideMasters/slideMaster6.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DORRA, ASHLEY A CTR DAF HAF SAF/IEE" userId="S::ashley.sadorra.1.ctr@us.af.mil::4d028631-d488-4969-8ef6-1c234dd895a0" providerId="AD" clId="Web-{86533F90-2F3E-7D6C-AC9C-31A56E8987F5}"/>
    <pc:docChg chg="modSld">
      <pc:chgData name="SADORRA, ASHLEY A CTR DAF HAF SAF/IEE" userId="S::ashley.sadorra.1.ctr@us.af.mil::4d028631-d488-4969-8ef6-1c234dd895a0" providerId="AD" clId="Web-{86533F90-2F3E-7D6C-AC9C-31A56E8987F5}" dt="2025-03-14T20:53:34.406" v="5" actId="20577"/>
      <pc:docMkLst>
        <pc:docMk/>
      </pc:docMkLst>
      <pc:sldChg chg="modSp">
        <pc:chgData name="SADORRA, ASHLEY A CTR DAF HAF SAF/IEE" userId="S::ashley.sadorra.1.ctr@us.af.mil::4d028631-d488-4969-8ef6-1c234dd895a0" providerId="AD" clId="Web-{86533F90-2F3E-7D6C-AC9C-31A56E8987F5}" dt="2025-03-14T20:53:34.406" v="5" actId="20577"/>
        <pc:sldMkLst>
          <pc:docMk/>
          <pc:sldMk cId="3509858628" sldId="357"/>
        </pc:sldMkLst>
      </pc:sldChg>
    </pc:docChg>
  </pc:docChgLst>
  <pc:docChgLst>
    <pc:chgData name="BALKUS, NANCY J SES USAF HAF AF/SAF/IEE" userId="S::nancy.balkus@us.af.mil::6259302f-5416-4784-a633-2f034ad3e18e" providerId="AD" clId="Web-{D2010075-C463-3CDD-317A-F8AEF4B31CAF}"/>
    <pc:docChg chg="sldOrd">
      <pc:chgData name="BALKUS, NANCY J SES USAF HAF AF/SAF/IEE" userId="S::nancy.balkus@us.af.mil::6259302f-5416-4784-a633-2f034ad3e18e" providerId="AD" clId="Web-{D2010075-C463-3CDD-317A-F8AEF4B31CAF}" dt="2025-03-18T01:09:32.499" v="0"/>
      <pc:docMkLst>
        <pc:docMk/>
      </pc:docMkLst>
      <pc:sldChg chg="ord">
        <pc:chgData name="BALKUS, NANCY J SES USAF HAF AF/SAF/IEE" userId="S::nancy.balkus@us.af.mil::6259302f-5416-4784-a633-2f034ad3e18e" providerId="AD" clId="Web-{D2010075-C463-3CDD-317A-F8AEF4B31CAF}" dt="2025-03-18T01:09:32.499" v="0"/>
        <pc:sldMkLst>
          <pc:docMk/>
          <pc:sldMk cId="4262119227" sldId="2146848882"/>
        </pc:sldMkLst>
      </pc:sldChg>
    </pc:docChg>
  </pc:docChgLst>
  <pc:docChgLst>
    <pc:chgData name="MAHONEY, DANIEL T CTR DAF HAF SAF/IEE" userId="S::daniel.mahoney.8.ctr@us.af.mil::dde92365-ca42-495c-a062-0b43e9bc0338" providerId="AD" clId="Web-{CB7FA9BB-E8B1-C5C9-1758-6AB65E78A6CE}"/>
    <pc:docChg chg="addSld delSld modSld modSection">
      <pc:chgData name="MAHONEY, DANIEL T CTR DAF HAF SAF/IEE" userId="S::daniel.mahoney.8.ctr@us.af.mil::dde92365-ca42-495c-a062-0b43e9bc0338" providerId="AD" clId="Web-{CB7FA9BB-E8B1-C5C9-1758-6AB65E78A6CE}" dt="2025-03-13T17:55:27.161" v="39"/>
      <pc:docMkLst>
        <pc:docMk/>
      </pc:docMkLst>
      <pc:sldChg chg="del">
        <pc:chgData name="MAHONEY, DANIEL T CTR DAF HAF SAF/IEE" userId="S::daniel.mahoney.8.ctr@us.af.mil::dde92365-ca42-495c-a062-0b43e9bc0338" providerId="AD" clId="Web-{CB7FA9BB-E8B1-C5C9-1758-6AB65E78A6CE}" dt="2025-03-13T17:55:27.161" v="39"/>
        <pc:sldMkLst>
          <pc:docMk/>
          <pc:sldMk cId="4021536550" sldId="2146848874"/>
        </pc:sldMkLst>
      </pc:sldChg>
      <pc:sldChg chg="modSp add">
        <pc:chgData name="MAHONEY, DANIEL T CTR DAF HAF SAF/IEE" userId="S::daniel.mahoney.8.ctr@us.af.mil::dde92365-ca42-495c-a062-0b43e9bc0338" providerId="AD" clId="Web-{CB7FA9BB-E8B1-C5C9-1758-6AB65E78A6CE}" dt="2025-03-13T17:55:15.614" v="38" actId="20577"/>
        <pc:sldMkLst>
          <pc:docMk/>
          <pc:sldMk cId="3174454616" sldId="2146848886"/>
        </pc:sldMkLst>
      </pc:sldChg>
    </pc:docChg>
  </pc:docChgLst>
  <pc:docChgLst>
    <pc:chgData name="BUCK, ANNELISE E CTR DAF HAF SAF/IEE" userId="42daff57-edd1-4c29-8142-32cd992a16b3" providerId="ADAL" clId="{25749E24-31D4-4FF1-A825-BFF94EF6DE2B}"/>
    <pc:docChg chg="delSld modSection">
      <pc:chgData name="BUCK, ANNELISE E CTR DAF HAF SAF/IEE" userId="42daff57-edd1-4c29-8142-32cd992a16b3" providerId="ADAL" clId="{25749E24-31D4-4FF1-A825-BFF94EF6DE2B}" dt="2025-03-13T17:51:03.902" v="0" actId="47"/>
      <pc:docMkLst>
        <pc:docMk/>
      </pc:docMkLst>
      <pc:sldChg chg="del">
        <pc:chgData name="BUCK, ANNELISE E CTR DAF HAF SAF/IEE" userId="42daff57-edd1-4c29-8142-32cd992a16b3" providerId="ADAL" clId="{25749E24-31D4-4FF1-A825-BFF94EF6DE2B}" dt="2025-03-13T17:51:03.902" v="0" actId="47"/>
        <pc:sldMkLst>
          <pc:docMk/>
          <pc:sldMk cId="589525447" sldId="2146848876"/>
        </pc:sldMkLst>
      </pc:sldChg>
    </pc:docChg>
  </pc:docChgLst>
  <pc:docChgLst>
    <pc:chgData name="BALKUS, NANCY J SES USAF HAF AF/SAF/IEE" userId="S::nancy.balkus@us.af.mil::6259302f-5416-4784-a633-2f034ad3e18e" providerId="AD" clId="Web-{818941E5-3CD2-A281-AF8B-A4EB8B72CB7B}"/>
    <pc:docChg chg="modSld">
      <pc:chgData name="BALKUS, NANCY J SES USAF HAF AF/SAF/IEE" userId="S::nancy.balkus@us.af.mil::6259302f-5416-4784-a633-2f034ad3e18e" providerId="AD" clId="Web-{818941E5-3CD2-A281-AF8B-A4EB8B72CB7B}" dt="2025-03-18T01:03:04.783" v="1" actId="1076"/>
      <pc:docMkLst>
        <pc:docMk/>
      </pc:docMkLst>
      <pc:sldChg chg="modSp">
        <pc:chgData name="BALKUS, NANCY J SES USAF HAF AF/SAF/IEE" userId="S::nancy.balkus@us.af.mil::6259302f-5416-4784-a633-2f034ad3e18e" providerId="AD" clId="Web-{818941E5-3CD2-A281-AF8B-A4EB8B72CB7B}" dt="2025-03-18T01:03:04.783" v="1" actId="1076"/>
        <pc:sldMkLst>
          <pc:docMk/>
          <pc:sldMk cId="4021536550" sldId="2146848877"/>
        </pc:sldMkLst>
        <pc:spChg chg="mod">
          <ac:chgData name="BALKUS, NANCY J SES USAF HAF AF/SAF/IEE" userId="S::nancy.balkus@us.af.mil::6259302f-5416-4784-a633-2f034ad3e18e" providerId="AD" clId="Web-{818941E5-3CD2-A281-AF8B-A4EB8B72CB7B}" dt="2025-03-18T01:03:04.783" v="1" actId="1076"/>
          <ac:spMkLst>
            <pc:docMk/>
            <pc:sldMk cId="4021536550" sldId="2146848877"/>
            <ac:spMk id="11" creationId="{0FB9C877-F982-66BC-5308-97B611F77D6D}"/>
          </ac:spMkLst>
        </pc:spChg>
      </pc:sldChg>
    </pc:docChg>
  </pc:docChgLst>
  <pc:docChgLst>
    <pc:chgData name="SADORRA, ASHLEY A CTR DAF HAF SAF/IEE" userId="S::ashley.sadorra.1.ctr@us.af.mil::4d028631-d488-4969-8ef6-1c234dd895a0" providerId="AD" clId="Web-{D51F41E9-648C-A392-D717-2690B0013724}"/>
    <pc:docChg chg="modSld">
      <pc:chgData name="SADORRA, ASHLEY A CTR DAF HAF SAF/IEE" userId="S::ashley.sadorra.1.ctr@us.af.mil::4d028631-d488-4969-8ef6-1c234dd895a0" providerId="AD" clId="Web-{D51F41E9-648C-A392-D717-2690B0013724}" dt="2025-03-14T19:03:31.887" v="3"/>
      <pc:docMkLst>
        <pc:docMk/>
      </pc:docMkLst>
      <pc:sldChg chg="modSp">
        <pc:chgData name="SADORRA, ASHLEY A CTR DAF HAF SAF/IEE" userId="S::ashley.sadorra.1.ctr@us.af.mil::4d028631-d488-4969-8ef6-1c234dd895a0" providerId="AD" clId="Web-{D51F41E9-648C-A392-D717-2690B0013724}" dt="2025-03-14T19:01:54.963" v="1" actId="20577"/>
        <pc:sldMkLst>
          <pc:docMk/>
          <pc:sldMk cId="3517763761" sldId="4191"/>
        </pc:sldMkLst>
      </pc:sldChg>
      <pc:sldChg chg="addSp delSp">
        <pc:chgData name="SADORRA, ASHLEY A CTR DAF HAF SAF/IEE" userId="S::ashley.sadorra.1.ctr@us.af.mil::4d028631-d488-4969-8ef6-1c234dd895a0" providerId="AD" clId="Web-{D51F41E9-648C-A392-D717-2690B0013724}" dt="2025-03-14T19:03:31.887" v="3"/>
        <pc:sldMkLst>
          <pc:docMk/>
          <pc:sldMk cId="502275677" sldId="2146848879"/>
        </pc:sldMkLst>
      </pc:sldChg>
    </pc:docChg>
  </pc:docChgLst>
  <pc:docChgLst>
    <pc:chgData name="BALKUS, NANCY J SES USAF HAF AF/SAF/IEE" userId="S::nancy.balkus@us.af.mil::6259302f-5416-4784-a633-2f034ad3e18e" providerId="AD" clId="Web-{BEA1B75E-A8EC-4B5D-A191-2A9C0FFEADE8}"/>
    <pc:docChg chg="addSld delSld modSld modSection">
      <pc:chgData name="BALKUS, NANCY J SES USAF HAF AF/SAF/IEE" userId="S::nancy.balkus@us.af.mil::6259302f-5416-4784-a633-2f034ad3e18e" providerId="AD" clId="Web-{BEA1B75E-A8EC-4B5D-A191-2A9C0FFEADE8}" dt="2025-03-18T01:00:40.510" v="26" actId="20577"/>
      <pc:docMkLst>
        <pc:docMk/>
      </pc:docMkLst>
      <pc:sldChg chg="del">
        <pc:chgData name="BALKUS, NANCY J SES USAF HAF AF/SAF/IEE" userId="S::nancy.balkus@us.af.mil::6259302f-5416-4784-a633-2f034ad3e18e" providerId="AD" clId="Web-{BEA1B75E-A8EC-4B5D-A191-2A9C0FFEADE8}" dt="2025-03-18T00:57:31.428" v="7"/>
        <pc:sldMkLst>
          <pc:docMk/>
          <pc:sldMk cId="3509858628" sldId="357"/>
        </pc:sldMkLst>
      </pc:sldChg>
      <pc:sldChg chg="del">
        <pc:chgData name="BALKUS, NANCY J SES USAF HAF AF/SAF/IEE" userId="S::nancy.balkus@us.af.mil::6259302f-5416-4784-a633-2f034ad3e18e" providerId="AD" clId="Web-{BEA1B75E-A8EC-4B5D-A191-2A9C0FFEADE8}" dt="2025-03-18T00:56:48.599" v="3"/>
        <pc:sldMkLst>
          <pc:docMk/>
          <pc:sldMk cId="3517763761" sldId="4191"/>
        </pc:sldMkLst>
      </pc:sldChg>
      <pc:sldChg chg="add">
        <pc:chgData name="BALKUS, NANCY J SES USAF HAF AF/SAF/IEE" userId="S::nancy.balkus@us.af.mil::6259302f-5416-4784-a633-2f034ad3e18e" providerId="AD" clId="Web-{BEA1B75E-A8EC-4B5D-A191-2A9C0FFEADE8}" dt="2025-03-18T00:55:13.925" v="0"/>
        <pc:sldMkLst>
          <pc:docMk/>
          <pc:sldMk cId="4021536550" sldId="2146848877"/>
        </pc:sldMkLst>
      </pc:sldChg>
      <pc:sldChg chg="modSp">
        <pc:chgData name="BALKUS, NANCY J SES USAF HAF AF/SAF/IEE" userId="S::nancy.balkus@us.af.mil::6259302f-5416-4784-a633-2f034ad3e18e" providerId="AD" clId="Web-{BEA1B75E-A8EC-4B5D-A191-2A9C0FFEADE8}" dt="2025-03-18T01:00:40.510" v="26" actId="20577"/>
        <pc:sldMkLst>
          <pc:docMk/>
          <pc:sldMk cId="4262119227" sldId="2146848882"/>
        </pc:sldMkLst>
        <pc:spChg chg="mod">
          <ac:chgData name="BALKUS, NANCY J SES USAF HAF AF/SAF/IEE" userId="S::nancy.balkus@us.af.mil::6259302f-5416-4784-a633-2f034ad3e18e" providerId="AD" clId="Web-{BEA1B75E-A8EC-4B5D-A191-2A9C0FFEADE8}" dt="2025-03-18T01:00:40.510" v="26" actId="20577"/>
          <ac:spMkLst>
            <pc:docMk/>
            <pc:sldMk cId="4262119227" sldId="2146848882"/>
            <ac:spMk id="8" creationId="{D20BC873-EEF0-1683-74DB-DF1CB4BBC4CA}"/>
          </ac:spMkLst>
        </pc:spChg>
        <pc:picChg chg="mod">
          <ac:chgData name="BALKUS, NANCY J SES USAF HAF AF/SAF/IEE" userId="S::nancy.balkus@us.af.mil::6259302f-5416-4784-a633-2f034ad3e18e" providerId="AD" clId="Web-{BEA1B75E-A8EC-4B5D-A191-2A9C0FFEADE8}" dt="2025-03-18T01:00:23.853" v="23" actId="1076"/>
          <ac:picMkLst>
            <pc:docMk/>
            <pc:sldMk cId="4262119227" sldId="2146848882"/>
            <ac:picMk id="12" creationId="{7F4D198D-89A0-BD2F-5F55-B38AB3706BF6}"/>
          </ac:picMkLst>
        </pc:picChg>
      </pc:sldChg>
      <pc:sldChg chg="del">
        <pc:chgData name="BALKUS, NANCY J SES USAF HAF AF/SAF/IEE" userId="S::nancy.balkus@us.af.mil::6259302f-5416-4784-a633-2f034ad3e18e" providerId="AD" clId="Web-{BEA1B75E-A8EC-4B5D-A191-2A9C0FFEADE8}" dt="2025-03-18T00:57:17.850" v="5"/>
        <pc:sldMkLst>
          <pc:docMk/>
          <pc:sldMk cId="3929372051" sldId="2146848885"/>
        </pc:sldMkLst>
      </pc:sldChg>
      <pc:sldChg chg="del">
        <pc:chgData name="BALKUS, NANCY J SES USAF HAF AF/SAF/IEE" userId="S::nancy.balkus@us.af.mil::6259302f-5416-4784-a633-2f034ad3e18e" providerId="AD" clId="Web-{BEA1B75E-A8EC-4B5D-A191-2A9C0FFEADE8}" dt="2025-03-18T00:55:23.160" v="1"/>
        <pc:sldMkLst>
          <pc:docMk/>
          <pc:sldMk cId="3174454616" sldId="2146848886"/>
        </pc:sldMkLst>
      </pc:sldChg>
      <pc:sldChg chg="add">
        <pc:chgData name="BALKUS, NANCY J SES USAF HAF AF/SAF/IEE" userId="S::nancy.balkus@us.af.mil::6259302f-5416-4784-a633-2f034ad3e18e" providerId="AD" clId="Web-{BEA1B75E-A8EC-4B5D-A191-2A9C0FFEADE8}" dt="2025-03-18T00:57:27.928" v="6"/>
        <pc:sldMkLst>
          <pc:docMk/>
          <pc:sldMk cId="1552830350" sldId="2146848888"/>
        </pc:sldMkLst>
      </pc:sldChg>
      <pc:sldChg chg="add">
        <pc:chgData name="BALKUS, NANCY J SES USAF HAF AF/SAF/IEE" userId="S::nancy.balkus@us.af.mil::6259302f-5416-4784-a633-2f034ad3e18e" providerId="AD" clId="Web-{BEA1B75E-A8EC-4B5D-A191-2A9C0FFEADE8}" dt="2025-03-18T00:56:42.490" v="2"/>
        <pc:sldMkLst>
          <pc:docMk/>
          <pc:sldMk cId="4009290358" sldId="2146848889"/>
        </pc:sldMkLst>
      </pc:sldChg>
      <pc:sldChg chg="add">
        <pc:chgData name="BALKUS, NANCY J SES USAF HAF AF/SAF/IEE" userId="S::nancy.balkus@us.af.mil::6259302f-5416-4784-a633-2f034ad3e18e" providerId="AD" clId="Web-{BEA1B75E-A8EC-4B5D-A191-2A9C0FFEADE8}" dt="2025-03-18T00:57:04.193" v="4"/>
        <pc:sldMkLst>
          <pc:docMk/>
          <pc:sldMk cId="3929372051" sldId="2146848891"/>
        </pc:sldMkLst>
      </pc:sldChg>
      <pc:sldChg chg="del">
        <pc:chgData name="BALKUS, NANCY J SES USAF HAF AF/SAF/IEE" userId="S::nancy.balkus@us.af.mil::6259302f-5416-4784-a633-2f034ad3e18e" providerId="AD" clId="Web-{BEA1B75E-A8EC-4B5D-A191-2A9C0FFEADE8}" dt="2025-03-18T00:58:02.788" v="9"/>
        <pc:sldMkLst>
          <pc:docMk/>
          <pc:sldMk cId="2602707746" sldId="2146848892"/>
        </pc:sldMkLst>
      </pc:sldChg>
      <pc:sldChg chg="add">
        <pc:chgData name="BALKUS, NANCY J SES USAF HAF AF/SAF/IEE" userId="S::nancy.balkus@us.af.mil::6259302f-5416-4784-a633-2f034ad3e18e" providerId="AD" clId="Web-{BEA1B75E-A8EC-4B5D-A191-2A9C0FFEADE8}" dt="2025-03-18T00:57:56.288" v="8"/>
        <pc:sldMkLst>
          <pc:docMk/>
          <pc:sldMk cId="330510011" sldId="2146848893"/>
        </pc:sldMkLst>
      </pc:sldChg>
    </pc:docChg>
  </pc:docChgLst>
  <pc:docChgLst>
    <pc:chgData name="SADORRA, ASHLEY A CTR DAF HAF SAF/IEE" userId="S::ashley.sadorra.1.ctr@us.af.mil::4d028631-d488-4969-8ef6-1c234dd895a0" providerId="AD" clId="Web-{F6A823C8-51AE-1679-BA6F-5A295EDEB010}"/>
    <pc:docChg chg="addSld modSection">
      <pc:chgData name="SADORRA, ASHLEY A CTR DAF HAF SAF/IEE" userId="S::ashley.sadorra.1.ctr@us.af.mil::4d028631-d488-4969-8ef6-1c234dd895a0" providerId="AD" clId="Web-{F6A823C8-51AE-1679-BA6F-5A295EDEB010}" dt="2025-03-14T19:05:31.958" v="0"/>
      <pc:docMkLst>
        <pc:docMk/>
      </pc:docMkLst>
      <pc:sldChg chg="add">
        <pc:chgData name="SADORRA, ASHLEY A CTR DAF HAF SAF/IEE" userId="S::ashley.sadorra.1.ctr@us.af.mil::4d028631-d488-4969-8ef6-1c234dd895a0" providerId="AD" clId="Web-{F6A823C8-51AE-1679-BA6F-5A295EDEB010}" dt="2025-03-14T19:05:31.958" v="0"/>
        <pc:sldMkLst>
          <pc:docMk/>
          <pc:sldMk cId="2602707746" sldId="214684889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038475" cy="460375"/>
          </a:xfrm>
          <a:prstGeom prst="rect">
            <a:avLst/>
          </a:prstGeom>
          <a:noFill/>
          <a:ln w="12700">
            <a:noFill/>
            <a:miter lim="800000"/>
            <a:headEnd/>
            <a:tailEnd/>
          </a:ln>
          <a:effectLst/>
        </p:spPr>
        <p:txBody>
          <a:bodyPr vert="horz" wrap="square" lIns="92645" tIns="46320" rIns="92645" bIns="46320" numCol="1" anchor="t" anchorCtr="0" compatLnSpc="1">
            <a:prstTxWarp prst="textNoShape">
              <a:avLst/>
            </a:prstTxWarp>
          </a:bodyPr>
          <a:lstStyle>
            <a:lvl1pPr algn="l">
              <a:defRPr sz="1200">
                <a:latin typeface="Arial" charset="0"/>
              </a:defRPr>
            </a:lvl1pPr>
          </a:lstStyle>
          <a:p>
            <a:pPr>
              <a:defRPr/>
            </a:pPr>
            <a:endParaRPr lang="en-US"/>
          </a:p>
        </p:txBody>
      </p:sp>
      <p:sp>
        <p:nvSpPr>
          <p:cNvPr id="82947" name="Rectangle 3"/>
          <p:cNvSpPr>
            <a:spLocks noGrp="1" noChangeArrowheads="1"/>
          </p:cNvSpPr>
          <p:nvPr>
            <p:ph type="dt" sz="quarter" idx="1"/>
          </p:nvPr>
        </p:nvSpPr>
        <p:spPr bwMode="auto">
          <a:xfrm>
            <a:off x="3971925" y="0"/>
            <a:ext cx="3038475" cy="460375"/>
          </a:xfrm>
          <a:prstGeom prst="rect">
            <a:avLst/>
          </a:prstGeom>
          <a:noFill/>
          <a:ln w="12700">
            <a:noFill/>
            <a:miter lim="800000"/>
            <a:headEnd/>
            <a:tailEnd/>
          </a:ln>
          <a:effectLst/>
        </p:spPr>
        <p:txBody>
          <a:bodyPr vert="horz" wrap="square" lIns="92645" tIns="46320" rIns="92645" bIns="46320" numCol="1" anchor="t" anchorCtr="0" compatLnSpc="1">
            <a:prstTxWarp prst="textNoShape">
              <a:avLst/>
            </a:prstTxWarp>
          </a:bodyPr>
          <a:lstStyle>
            <a:lvl1pPr algn="r">
              <a:defRPr sz="1200">
                <a:latin typeface="Arial" charset="0"/>
              </a:defRPr>
            </a:lvl1pPr>
          </a:lstStyle>
          <a:p>
            <a:pPr>
              <a:defRPr/>
            </a:pPr>
            <a:endParaRPr lang="en-US"/>
          </a:p>
        </p:txBody>
      </p:sp>
      <p:sp>
        <p:nvSpPr>
          <p:cNvPr id="82948" name="Rectangle 4"/>
          <p:cNvSpPr>
            <a:spLocks noGrp="1" noChangeArrowheads="1"/>
          </p:cNvSpPr>
          <p:nvPr>
            <p:ph type="ftr" sz="quarter" idx="2"/>
          </p:nvPr>
        </p:nvSpPr>
        <p:spPr bwMode="auto">
          <a:xfrm>
            <a:off x="0" y="8823325"/>
            <a:ext cx="3038475" cy="460375"/>
          </a:xfrm>
          <a:prstGeom prst="rect">
            <a:avLst/>
          </a:prstGeom>
          <a:noFill/>
          <a:ln w="12700">
            <a:noFill/>
            <a:miter lim="800000"/>
            <a:headEnd/>
            <a:tailEnd/>
          </a:ln>
          <a:effectLst/>
        </p:spPr>
        <p:txBody>
          <a:bodyPr vert="horz" wrap="square" lIns="92645" tIns="46320" rIns="92645" bIns="46320" numCol="1" anchor="b" anchorCtr="0" compatLnSpc="1">
            <a:prstTxWarp prst="textNoShape">
              <a:avLst/>
            </a:prstTxWarp>
          </a:bodyPr>
          <a:lstStyle>
            <a:lvl1pPr algn="l">
              <a:defRPr sz="1200">
                <a:latin typeface="Arial" charset="0"/>
              </a:defRPr>
            </a:lvl1pPr>
          </a:lstStyle>
          <a:p>
            <a:pPr>
              <a:defRPr/>
            </a:pPr>
            <a:endParaRPr lang="en-US"/>
          </a:p>
        </p:txBody>
      </p:sp>
      <p:sp>
        <p:nvSpPr>
          <p:cNvPr id="82949" name="Rectangle 5"/>
          <p:cNvSpPr>
            <a:spLocks noGrp="1" noChangeArrowheads="1"/>
          </p:cNvSpPr>
          <p:nvPr>
            <p:ph type="sldNum" sz="quarter" idx="3"/>
          </p:nvPr>
        </p:nvSpPr>
        <p:spPr bwMode="auto">
          <a:xfrm>
            <a:off x="3971925" y="8823325"/>
            <a:ext cx="3038475" cy="460375"/>
          </a:xfrm>
          <a:prstGeom prst="rect">
            <a:avLst/>
          </a:prstGeom>
          <a:noFill/>
          <a:ln w="12700">
            <a:noFill/>
            <a:miter lim="800000"/>
            <a:headEnd/>
            <a:tailEnd/>
          </a:ln>
          <a:effectLst/>
        </p:spPr>
        <p:txBody>
          <a:bodyPr vert="horz" wrap="square" lIns="92645" tIns="46320" rIns="92645" bIns="46320" numCol="1" anchor="b" anchorCtr="0" compatLnSpc="1">
            <a:prstTxWarp prst="textNoShape">
              <a:avLst/>
            </a:prstTxWarp>
          </a:bodyPr>
          <a:lstStyle>
            <a:lvl1pPr algn="r">
              <a:defRPr sz="1200" smtClean="0"/>
            </a:lvl1pPr>
          </a:lstStyle>
          <a:p>
            <a:pPr>
              <a:defRPr/>
            </a:pPr>
            <a:fld id="{71F6E01F-BA1B-49B3-A86A-0FE6D4E440A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645" tIns="46320" rIns="92645" bIns="46320" numCol="1" anchor="t" anchorCtr="0" compatLnSpc="1">
            <a:prstTxWarp prst="textNoShape">
              <a:avLst/>
            </a:prstTxWarp>
          </a:bodyPr>
          <a:lstStyle>
            <a:lvl1pPr algn="l">
              <a:defRPr sz="1200">
                <a:latin typeface="Arial" charset="0"/>
              </a:defRPr>
            </a:lvl1pPr>
          </a:lstStyle>
          <a:p>
            <a:pPr>
              <a:defRPr/>
            </a:pPr>
            <a:endParaRPr lang="en-US"/>
          </a:p>
        </p:txBody>
      </p:sp>
      <p:sp>
        <p:nvSpPr>
          <p:cNvPr id="39939"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645" tIns="46320" rIns="92645" bIns="46320" numCol="1" anchor="t" anchorCtr="0" compatLnSpc="1">
            <a:prstTxWarp prst="textNoShape">
              <a:avLst/>
            </a:prstTxWarp>
          </a:bodyPr>
          <a:lstStyle>
            <a:lvl1pPr algn="r">
              <a:defRPr sz="1200">
                <a:latin typeface="Arial" charset="0"/>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2645" tIns="46320" rIns="92645" bIns="463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645" tIns="46320" rIns="92645" bIns="46320" numCol="1" anchor="b" anchorCtr="0" compatLnSpc="1">
            <a:prstTxWarp prst="textNoShape">
              <a:avLst/>
            </a:prstTxWarp>
          </a:bodyPr>
          <a:lstStyle>
            <a:lvl1pPr algn="l">
              <a:defRPr sz="1200">
                <a:latin typeface="Arial" charset="0"/>
              </a:defRPr>
            </a:lvl1pPr>
          </a:lstStyle>
          <a:p>
            <a:pPr>
              <a:defRPr/>
            </a:pPr>
            <a:endParaRPr lang="en-US"/>
          </a:p>
        </p:txBody>
      </p:sp>
      <p:sp>
        <p:nvSpPr>
          <p:cNvPr id="39943"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645" tIns="46320" rIns="92645" bIns="46320" numCol="1" anchor="b" anchorCtr="0" compatLnSpc="1">
            <a:prstTxWarp prst="textNoShape">
              <a:avLst/>
            </a:prstTxWarp>
          </a:bodyPr>
          <a:lstStyle>
            <a:lvl1pPr algn="r">
              <a:defRPr sz="1200" smtClean="0"/>
            </a:lvl1pPr>
          </a:lstStyle>
          <a:p>
            <a:pPr>
              <a:defRPr/>
            </a:pPr>
            <a:fld id="{5BF225C2-3CFF-43DE-9F29-4603A3DA87B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utilitydive.com/news/palisades-nuclear-holtec-wolverine-hoosier-power-purchase-ppa/693480/"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utilitydive.com/news/palisades-nuclear-plant-restart-on-track-for-october-2025-despite-nrc-petit/727780/" TargetMode="External"/><Relationship Id="rId4" Type="http://schemas.openxmlformats.org/officeDocument/2006/relationships/hyperlink" Target="https://www.energy.gov/articles/biden-harris-administration-bringing-back-clean-nuclear-energy-creating-clean-energy-union"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pglobal.com/marketintelligence/en/news-insights/latest-news-headlines/new-build-nuclear-must-face-down-industry-s-costly-past-72854285"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pglobal.com/marketintelligence/en/news-insights/latest-news-headlines/new-build-nuclear-must-face-down-industry-s-costly-past-72854285"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eia.gov/todayinenergy/detail.php?id=30972" TargetMode="External"/><Relationship Id="rId4" Type="http://schemas.openxmlformats.org/officeDocument/2006/relationships/hyperlink" Target="https://www.eia.gov/todayinenergy/detail.php?id=57280"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BC5238DB-FABC-4926-94A1-67E69925602C}" type="slidenum">
              <a:rPr lang="en-US" altLang="en-US" sz="1200"/>
              <a:pPr/>
              <a:t>1</a:t>
            </a:fld>
            <a:endParaRPr lang="en-US" alt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018279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a:pPr>
                <a:defRPr/>
              </a:pPr>
              <a:t>10</a:t>
            </a:fld>
            <a:endParaRPr lang="en-US" altLang="en-US"/>
          </a:p>
        </p:txBody>
      </p:sp>
    </p:spTree>
    <p:extLst>
      <p:ext uri="{BB962C8B-B14F-4D97-AF65-F5344CB8AC3E}">
        <p14:creationId xmlns:p14="http://schemas.microsoft.com/office/powerpoint/2010/main" val="411498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a:pPr>
                <a:defRPr/>
              </a:pPr>
              <a:t>11</a:t>
            </a:fld>
            <a:endParaRPr lang="en-US" altLang="en-US"/>
          </a:p>
        </p:txBody>
      </p:sp>
    </p:spTree>
    <p:extLst>
      <p:ext uri="{BB962C8B-B14F-4D97-AF65-F5344CB8AC3E}">
        <p14:creationId xmlns:p14="http://schemas.microsoft.com/office/powerpoint/2010/main" val="220326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941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https://www.world-nuclear-news.org/Articles/Commercial-operation-marks-completion-of-Vogtle-ex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436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https://world-nuclear-news.org/articles/palisades-on-schedule-for-repowering-nrc-considers-restart-regulations</a:t>
            </a:r>
          </a:p>
          <a:p>
            <a:r>
              <a:rPr lang="en-US" dirty="0"/>
              <a:t>https://holtecinternational.com/products-and-services/holtec-palisades/</a:t>
            </a:r>
          </a:p>
          <a:p>
            <a:r>
              <a:rPr lang="en-US" dirty="0"/>
              <a:t>https://www.utilitydive.com/news/doe-usda-announce-nearly-3b-for-palisades-restart/728538/</a:t>
            </a:r>
          </a:p>
          <a:p>
            <a:r>
              <a:rPr lang="en-US" b="0" i="0" dirty="0" err="1">
                <a:solidFill>
                  <a:srgbClr val="0A0A0A"/>
                </a:solidFill>
                <a:effectLst/>
                <a:latin typeface="Georgia" panose="02040502050405020303" pitchFamily="18" charset="0"/>
              </a:rPr>
              <a:t>Holtec</a:t>
            </a:r>
            <a:r>
              <a:rPr lang="en-US" b="0" i="0" dirty="0">
                <a:solidFill>
                  <a:srgbClr val="0A0A0A"/>
                </a:solidFill>
                <a:effectLst/>
                <a:latin typeface="Georgia" panose="02040502050405020303" pitchFamily="18" charset="0"/>
              </a:rPr>
              <a:t> International will receive a loan guarantee of up to $1.52 billion from the U.S. Department of Energy’s Loan Programs Office to </a:t>
            </a:r>
            <a:r>
              <a:rPr lang="en-US" b="0" i="0" dirty="0">
                <a:solidFill>
                  <a:srgbClr val="0A0A0A"/>
                </a:solidFill>
                <a:effectLst/>
                <a:latin typeface="Georgia" panose="02040502050405020303" pitchFamily="18" charset="0"/>
                <a:hlinkClick r:id="rId3"/>
              </a:rPr>
              <a:t>restart operations at the 800-MW Palisades nuclear generating station</a:t>
            </a:r>
            <a:r>
              <a:rPr lang="en-US" b="0" i="0" dirty="0">
                <a:solidFill>
                  <a:srgbClr val="0A0A0A"/>
                </a:solidFill>
                <a:effectLst/>
                <a:latin typeface="Georgia" panose="02040502050405020303" pitchFamily="18" charset="0"/>
              </a:rPr>
              <a:t> in southwestern Michigan, the Biden-Harris administration </a:t>
            </a:r>
            <a:r>
              <a:rPr lang="en-US" b="0" i="0" dirty="0">
                <a:solidFill>
                  <a:srgbClr val="0A0A0A"/>
                </a:solidFill>
                <a:effectLst/>
                <a:latin typeface="Georgia" panose="02040502050405020303" pitchFamily="18" charset="0"/>
                <a:hlinkClick r:id="rId4"/>
              </a:rPr>
              <a:t>said Monday</a:t>
            </a:r>
            <a:r>
              <a:rPr lang="en-US" b="0" i="0" dirty="0">
                <a:solidFill>
                  <a:srgbClr val="0A0A0A"/>
                </a:solidFill>
                <a:effectLst/>
                <a:latin typeface="Georgia" panose="02040502050405020303" pitchFamily="18" charset="0"/>
              </a:rPr>
              <a:t>.</a:t>
            </a:r>
          </a:p>
          <a:p>
            <a:pPr algn="l">
              <a:buFont typeface="Arial" panose="020B0604020202020204" pitchFamily="34" charset="0"/>
              <a:buChar char="•"/>
            </a:pPr>
            <a:r>
              <a:rPr lang="en-US" b="0" i="0" dirty="0">
                <a:solidFill>
                  <a:srgbClr val="0A0A0A"/>
                </a:solidFill>
                <a:effectLst/>
                <a:latin typeface="Georgia" panose="02040502050405020303" pitchFamily="18" charset="0"/>
              </a:rPr>
              <a:t>Two regional electric cooperatives, Hoosier Energy and Wolverine Power Supply Cooperative, will receive about $1.3 billion from the U.S. Department of Agriculture to partially offset power purchases from the reopened facility, the administration said.  </a:t>
            </a:r>
          </a:p>
          <a:p>
            <a:pPr algn="l">
              <a:buFont typeface="Arial" panose="020B0604020202020204" pitchFamily="34" charset="0"/>
              <a:buChar char="•"/>
            </a:pPr>
            <a:r>
              <a:rPr lang="en-US" b="0" i="0" dirty="0" err="1">
                <a:solidFill>
                  <a:srgbClr val="0A0A0A"/>
                </a:solidFill>
                <a:effectLst/>
                <a:latin typeface="Georgia" panose="02040502050405020303" pitchFamily="18" charset="0"/>
              </a:rPr>
              <a:t>Holtec</a:t>
            </a:r>
            <a:r>
              <a:rPr lang="en-US" b="0" i="0" dirty="0">
                <a:solidFill>
                  <a:srgbClr val="0A0A0A"/>
                </a:solidFill>
                <a:effectLst/>
                <a:latin typeface="Georgia" panose="02040502050405020303" pitchFamily="18" charset="0"/>
              </a:rPr>
              <a:t> </a:t>
            </a:r>
            <a:r>
              <a:rPr lang="en-US" b="0" i="0" dirty="0">
                <a:solidFill>
                  <a:srgbClr val="0A0A0A"/>
                </a:solidFill>
                <a:effectLst/>
                <a:latin typeface="Georgia" panose="02040502050405020303" pitchFamily="18" charset="0"/>
                <a:hlinkClick r:id="rId5"/>
              </a:rPr>
              <a:t>remains on track</a:t>
            </a:r>
            <a:r>
              <a:rPr lang="en-US" b="0" i="0" dirty="0">
                <a:solidFill>
                  <a:srgbClr val="0A0A0A"/>
                </a:solidFill>
                <a:effectLst/>
                <a:latin typeface="Georgia" panose="02040502050405020303" pitchFamily="18" charset="0"/>
              </a:rPr>
              <a:t> to restart Palisades in October 2025, company spokesperson Patrick O’Brien told Utility Dive earlier this month. It would be the first 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954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https://s1.cdn.autoevolution.com/images-webp/news/us-nrc-approves-first-molten-salt-reactor-in-50-years-here-s-why-it-s-a-huge-deal-226123-7.jpg.webp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11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https://www.energy.gov/ne/articles/russian-uranium-ban-will-speed-development-us-nuclear-fuel-supply-chain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356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https://www.datacenterdynamics.com/en/news/oracle-to-build-nuclear-smr-powered-gigawatt-data-center/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5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https://world-</a:t>
            </a:r>
            <a:r>
              <a:rPr lang="en-US" dirty="0" err="1"/>
              <a:t>nuclear.org</a:t>
            </a:r>
            <a:r>
              <a:rPr lang="en-US" dirty="0"/>
              <a:t>/news-and-media/press-statements/14-major-global-banks-and-financial-institutions-express-support-to-triple-nuclear-energy-by-2050-23-september-2024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252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www.newsweek.com</a:t>
            </a:r>
            <a:r>
              <a:rPr lang="en-US" dirty="0"/>
              <a:t>/nato-member-announces-16-billion-investment-first-nuclear-power-plant-poland-1959135</a:t>
            </a:r>
          </a:p>
          <a:p>
            <a:endParaRPr lang="en-US" dirty="0"/>
          </a:p>
          <a:p>
            <a:r>
              <a:rPr lang="en-US" b="0" i="0" dirty="0">
                <a:solidFill>
                  <a:srgbClr val="000000"/>
                </a:solidFill>
                <a:effectLst/>
                <a:latin typeface="Roboto" panose="02000000000000000000" pitchFamily="2" charset="0"/>
              </a:rPr>
              <a:t>09/25/2024: The Polish government is investing the equivalent of nearly $16 billion to fund the Eastern European nation's first nuclear power plant.</a:t>
            </a:r>
          </a:p>
          <a:p>
            <a:r>
              <a:rPr lang="en-US" b="0" i="0" dirty="0">
                <a:solidFill>
                  <a:srgbClr val="666666"/>
                </a:solidFill>
                <a:effectLst/>
                <a:latin typeface="Roboto" panose="02000000000000000000" pitchFamily="2" charset="0"/>
              </a:rPr>
              <a:t>The project team at the </a:t>
            </a:r>
            <a:r>
              <a:rPr lang="en-US" b="0" i="0" dirty="0" err="1">
                <a:solidFill>
                  <a:srgbClr val="666666"/>
                </a:solidFill>
                <a:effectLst/>
                <a:latin typeface="Roboto" panose="02000000000000000000" pitchFamily="2" charset="0"/>
              </a:rPr>
              <a:t>Choczewo</a:t>
            </a:r>
            <a:r>
              <a:rPr lang="en-US" b="0" i="0" dirty="0">
                <a:solidFill>
                  <a:srgbClr val="666666"/>
                </a:solidFill>
                <a:effectLst/>
                <a:latin typeface="Roboto" panose="02000000000000000000" pitchFamily="2" charset="0"/>
              </a:rPr>
              <a:t> commune site in Pomerania working on in-depth geological surveys to help advance project planning. The new facility will be Poland's first nuclear power plant. </a:t>
            </a:r>
            <a:r>
              <a:rPr lang="en-US" b="1" cap="all" dirty="0">
                <a:solidFill>
                  <a:srgbClr val="000000"/>
                </a:solidFill>
                <a:effectLst/>
                <a:latin typeface="Roboto" panose="02000000000000000000" pitchFamily="2" charset="0"/>
              </a:rPr>
              <a:t>Bechtel</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998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Times New Roman" pitchFamily="18" charset="0"/>
            </a:endParaRPr>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smtClean="0"/>
              <a:pPr>
                <a:defRPr/>
              </a:pPr>
              <a:t>2</a:t>
            </a:fld>
            <a:endParaRPr lang="en-US" altLang="en-US"/>
          </a:p>
        </p:txBody>
      </p:sp>
    </p:spTree>
    <p:extLst>
      <p:ext uri="{BB962C8B-B14F-4D97-AF65-F5344CB8AC3E}">
        <p14:creationId xmlns:p14="http://schemas.microsoft.com/office/powerpoint/2010/main" val="2011481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liftoff.energy.gov</a:t>
            </a:r>
            <a:r>
              <a:rPr lang="en-US" dirty="0"/>
              <a:t>/advanced-nuclear/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664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22-GA50114-R89_FEED*</a:t>
            </a:r>
          </a:p>
          <a:p>
            <a:endParaRPr lang="en-US" dirty="0"/>
          </a:p>
          <a:p>
            <a:r>
              <a:rPr lang="en-US" sz="1100" dirty="0">
                <a:latin typeface="Calibri" panose="020F0502020204030204" pitchFamily="34" charset="0"/>
                <a:ea typeface="Calibri" panose="020F0502020204030204" pitchFamily="34" charset="0"/>
              </a:rPr>
              <a:t>Criteria for timeline inclusion: Reactors that can meet any  3 of the following 4 criteria should be included on the timeline</a:t>
            </a:r>
          </a:p>
          <a:p>
            <a:r>
              <a:rPr lang="en-US" sz="1100" dirty="0">
                <a:latin typeface="Calibri" panose="020F0502020204030204" pitchFamily="34" charset="0"/>
                <a:ea typeface="Calibri" panose="020F0502020204030204" pitchFamily="34" charset="0"/>
              </a:rPr>
              <a:t>• The company is part of a cost sharing government award with a reactor as the direct outcome of that cost share project</a:t>
            </a:r>
            <a:br>
              <a:rPr lang="en-US" sz="1100" dirty="0">
                <a:latin typeface="Calibri" panose="020F0502020204030204" pitchFamily="34" charset="0"/>
                <a:ea typeface="Calibri" panose="020F0502020204030204" pitchFamily="34" charset="0"/>
              </a:rPr>
            </a:br>
            <a:r>
              <a:rPr lang="en-US" sz="1100" dirty="0">
                <a:latin typeface="Calibri" panose="020F0502020204030204" pitchFamily="34" charset="0"/>
                <a:ea typeface="Calibri" panose="020F0502020204030204" pitchFamily="34" charset="0"/>
              </a:rPr>
              <a:t>• There is an identified and concurred on site (note necessarily a site permit or agreement, but a clearly identified site that both the company and the site location acknowledge as the site)</a:t>
            </a:r>
            <a:br>
              <a:rPr lang="en-US" sz="1100" dirty="0">
                <a:latin typeface="Calibri" panose="020F0502020204030204" pitchFamily="34" charset="0"/>
                <a:ea typeface="Calibri" panose="020F0502020204030204" pitchFamily="34" charset="0"/>
              </a:rPr>
            </a:br>
            <a:r>
              <a:rPr lang="en-US" sz="1100" dirty="0">
                <a:latin typeface="Calibri" panose="020F0502020204030204" pitchFamily="34" charset="0"/>
                <a:ea typeface="Calibri" panose="020F0502020204030204" pitchFamily="34" charset="0"/>
              </a:rPr>
              <a:t>• There is an NRC regulatory engagement plan or similarly robust level of pre-licensing engagement with the NRC (minimum is the formal submission of something)</a:t>
            </a:r>
            <a:br>
              <a:rPr lang="en-US" sz="1100" dirty="0">
                <a:latin typeface="Calibri" panose="020F0502020204030204" pitchFamily="34" charset="0"/>
                <a:ea typeface="Calibri" panose="020F0502020204030204" pitchFamily="34" charset="0"/>
              </a:rPr>
            </a:br>
            <a:r>
              <a:rPr lang="en-US" sz="1100" dirty="0">
                <a:latin typeface="Calibri" panose="020F0502020204030204" pitchFamily="34" charset="0"/>
                <a:ea typeface="Calibri" panose="020F0502020204030204" pitchFamily="34" charset="0"/>
              </a:rPr>
              <a:t>• INL engagement of some sort or an agreement with another National Lab</a:t>
            </a:r>
            <a:br>
              <a:rPr lang="en-US" sz="1100" dirty="0">
                <a:latin typeface="Calibri" panose="020F0502020204030204" pitchFamily="34" charset="0"/>
                <a:ea typeface="Calibri" panose="020F0502020204030204" pitchFamily="34" charset="0"/>
              </a:rPr>
            </a:br>
            <a:br>
              <a:rPr lang="en-US" sz="1100" dirty="0">
                <a:latin typeface="Calibri" panose="020F0502020204030204" pitchFamily="34" charset="0"/>
                <a:ea typeface="Calibri" panose="020F0502020204030204" pitchFamily="34" charset="0"/>
              </a:rPr>
            </a:br>
            <a:r>
              <a:rPr lang="en-US" sz="1100" dirty="0">
                <a:latin typeface="Calibri" panose="020F0502020204030204" pitchFamily="34" charset="0"/>
                <a:ea typeface="Calibri" panose="020F0502020204030204" pitchFamily="34" charset="0"/>
              </a:rPr>
              <a:t>Notes: </a:t>
            </a:r>
            <a:br>
              <a:rPr lang="en-US" sz="1100" dirty="0">
                <a:latin typeface="Calibri" panose="020F0502020204030204" pitchFamily="34" charset="0"/>
                <a:ea typeface="Calibri" panose="020F0502020204030204" pitchFamily="34" charset="0"/>
              </a:rPr>
            </a:br>
            <a:r>
              <a:rPr lang="en-US" sz="1100" dirty="0">
                <a:latin typeface="Calibri" panose="020F0502020204030204" pitchFamily="34" charset="0"/>
                <a:ea typeface="Calibri" panose="020F0502020204030204" pitchFamily="34" charset="0"/>
              </a:rPr>
              <a:t>Inclusion in the timeline is limited to reactors to be sited in the United States</a:t>
            </a:r>
            <a:br>
              <a:rPr lang="en-US" sz="1100" dirty="0">
                <a:latin typeface="Calibri" panose="020F0502020204030204" pitchFamily="34" charset="0"/>
                <a:ea typeface="Calibri" panose="020F0502020204030204" pitchFamily="34" charset="0"/>
              </a:rPr>
            </a:br>
            <a:r>
              <a:rPr lang="en-US" sz="1100" dirty="0">
                <a:latin typeface="Calibri" panose="020F0502020204030204" pitchFamily="34" charset="0"/>
                <a:ea typeface="Calibri" panose="020F0502020204030204" pitchFamily="34" charset="0"/>
              </a:rPr>
              <a:t>Timeline dates are those publicly identified by the individual companies</a:t>
            </a:r>
          </a:p>
          <a:p>
            <a:endParaRPr lang="en-US" sz="1100" dirty="0">
              <a:latin typeface="Calibri" panose="020F0502020204030204" pitchFamily="34" charset="0"/>
              <a:ea typeface="Calibri" panose="020F0502020204030204" pitchFamily="34" charset="0"/>
            </a:endParaRPr>
          </a:p>
          <a:p>
            <a:pPr>
              <a:buFont typeface="Arial" panose="020B0604020202020204" pitchFamily="34" charset="0"/>
              <a:buChar char="•"/>
            </a:pPr>
            <a:r>
              <a:rPr lang="en-US" sz="1100" dirty="0">
                <a:solidFill>
                  <a:srgbClr val="242424"/>
                </a:solidFill>
                <a:latin typeface="Calibri" panose="020F0502020204030204" pitchFamily="34" charset="0"/>
              </a:rPr>
              <a:t>MARVEL – </a:t>
            </a:r>
            <a:r>
              <a:rPr lang="en-US" sz="1100" dirty="0">
                <a:solidFill>
                  <a:srgbClr val="FF0000"/>
                </a:solidFill>
                <a:latin typeface="Calibri" panose="020F0502020204030204" pitchFamily="34" charset="0"/>
              </a:rPr>
              <a:t>100 </a:t>
            </a:r>
            <a:r>
              <a:rPr lang="en-US" sz="1100" dirty="0" err="1">
                <a:solidFill>
                  <a:srgbClr val="FF0000"/>
                </a:solidFill>
                <a:latin typeface="Calibri" panose="020F0502020204030204" pitchFamily="34" charset="0"/>
              </a:rPr>
              <a:t>kWth</a:t>
            </a:r>
            <a:r>
              <a:rPr lang="en-US" sz="1100" dirty="0">
                <a:solidFill>
                  <a:srgbClr val="FF0000"/>
                </a:solidFill>
                <a:latin typeface="Calibri" panose="020F0502020204030204" pitchFamily="34" charset="0"/>
              </a:rPr>
              <a:t>, 20kWe</a:t>
            </a:r>
            <a:endParaRPr lang="en-US" sz="1100" dirty="0">
              <a:solidFill>
                <a:srgbClr val="242424"/>
              </a:solidFill>
              <a:latin typeface="Calibri" panose="020F0502020204030204" pitchFamily="34" charset="0"/>
            </a:endParaRPr>
          </a:p>
          <a:p>
            <a:pPr>
              <a:buFont typeface="Arial" panose="020B0604020202020204" pitchFamily="34" charset="0"/>
              <a:buChar char="•"/>
            </a:pPr>
            <a:r>
              <a:rPr lang="en-US" sz="1100" dirty="0">
                <a:solidFill>
                  <a:srgbClr val="242424"/>
                </a:solidFill>
                <a:latin typeface="Calibri" panose="020F0502020204030204" pitchFamily="34" charset="0"/>
              </a:rPr>
              <a:t>Pele – </a:t>
            </a:r>
            <a:r>
              <a:rPr lang="en-US" sz="1100" dirty="0">
                <a:solidFill>
                  <a:srgbClr val="FF0000"/>
                </a:solidFill>
                <a:latin typeface="Calibri" panose="020F0502020204030204" pitchFamily="34" charset="0"/>
              </a:rPr>
              <a:t> 5 </a:t>
            </a:r>
            <a:r>
              <a:rPr lang="en-US" sz="1100" dirty="0" err="1">
                <a:solidFill>
                  <a:srgbClr val="FF0000"/>
                </a:solidFill>
                <a:latin typeface="Calibri" panose="020F0502020204030204" pitchFamily="34" charset="0"/>
              </a:rPr>
              <a:t>MWth</a:t>
            </a:r>
            <a:r>
              <a:rPr lang="en-US" sz="1100" dirty="0">
                <a:solidFill>
                  <a:srgbClr val="FF0000"/>
                </a:solidFill>
                <a:latin typeface="Calibri" panose="020F0502020204030204" pitchFamily="34" charset="0"/>
              </a:rPr>
              <a:t>, 1 MWe</a:t>
            </a:r>
            <a:endParaRPr lang="en-US" sz="1100" dirty="0">
              <a:solidFill>
                <a:srgbClr val="242424"/>
              </a:solidFill>
              <a:latin typeface="Calibri" panose="020F0502020204030204" pitchFamily="34" charset="0"/>
            </a:endParaRPr>
          </a:p>
          <a:p>
            <a:pPr>
              <a:buFont typeface="Arial" panose="020B0604020202020204" pitchFamily="34" charset="0"/>
              <a:buChar char="•"/>
            </a:pPr>
            <a:r>
              <a:rPr lang="en-US" sz="1100" dirty="0">
                <a:solidFill>
                  <a:srgbClr val="242424"/>
                </a:solidFill>
                <a:latin typeface="Calibri" panose="020F0502020204030204" pitchFamily="34" charset="0"/>
              </a:rPr>
              <a:t>Aurora – </a:t>
            </a:r>
            <a:r>
              <a:rPr lang="en-US" sz="1100" dirty="0">
                <a:solidFill>
                  <a:srgbClr val="FF0000"/>
                </a:solidFill>
                <a:latin typeface="Calibri" panose="020F0502020204030204" pitchFamily="34" charset="0"/>
              </a:rPr>
              <a:t>4 </a:t>
            </a:r>
            <a:r>
              <a:rPr lang="en-US" sz="1100" dirty="0" err="1">
                <a:solidFill>
                  <a:srgbClr val="FF0000"/>
                </a:solidFill>
                <a:latin typeface="Calibri" panose="020F0502020204030204" pitchFamily="34" charset="0"/>
              </a:rPr>
              <a:t>MWth</a:t>
            </a:r>
            <a:r>
              <a:rPr lang="en-US" sz="1100" dirty="0">
                <a:solidFill>
                  <a:srgbClr val="FF0000"/>
                </a:solidFill>
                <a:latin typeface="Calibri" panose="020F0502020204030204" pitchFamily="34" charset="0"/>
              </a:rPr>
              <a:t>, 1.5 Mwe (but </a:t>
            </a:r>
            <a:r>
              <a:rPr lang="en-US" sz="1100" dirty="0" err="1">
                <a:solidFill>
                  <a:srgbClr val="FF0000"/>
                </a:solidFill>
                <a:latin typeface="Calibri" panose="020F0502020204030204" pitchFamily="34" charset="0"/>
              </a:rPr>
              <a:t>Oklo</a:t>
            </a:r>
            <a:r>
              <a:rPr lang="en-US" sz="1100" dirty="0">
                <a:solidFill>
                  <a:srgbClr val="FF0000"/>
                </a:solidFill>
                <a:latin typeface="Calibri" panose="020F0502020204030204" pitchFamily="34" charset="0"/>
              </a:rPr>
              <a:t> may be re-branding to their larger version)</a:t>
            </a:r>
            <a:endParaRPr lang="en-US" sz="1100" dirty="0">
              <a:solidFill>
                <a:srgbClr val="242424"/>
              </a:solidFill>
              <a:latin typeface="Calibri" panose="020F0502020204030204" pitchFamily="34" charset="0"/>
            </a:endParaRPr>
          </a:p>
          <a:p>
            <a:pPr>
              <a:buFont typeface="Arial" panose="020B0604020202020204" pitchFamily="34" charset="0"/>
              <a:buChar char="•"/>
            </a:pPr>
            <a:r>
              <a:rPr lang="en-US" sz="1100" dirty="0">
                <a:solidFill>
                  <a:srgbClr val="242424"/>
                </a:solidFill>
                <a:latin typeface="Calibri" panose="020F0502020204030204" pitchFamily="34" charset="0"/>
              </a:rPr>
              <a:t>MCRE – 150 </a:t>
            </a:r>
            <a:r>
              <a:rPr lang="en-US" sz="1100" dirty="0" err="1">
                <a:solidFill>
                  <a:srgbClr val="242424"/>
                </a:solidFill>
                <a:latin typeface="Calibri" panose="020F0502020204030204" pitchFamily="34" charset="0"/>
              </a:rPr>
              <a:t>kWth</a:t>
            </a:r>
            <a:r>
              <a:rPr lang="en-US" sz="1100" dirty="0">
                <a:solidFill>
                  <a:srgbClr val="242424"/>
                </a:solidFill>
                <a:latin typeface="Calibri" panose="020F0502020204030204" pitchFamily="34" charset="0"/>
              </a:rPr>
              <a:t> (not generating energy)Xe-100 – </a:t>
            </a:r>
            <a:r>
              <a:rPr lang="en-US" sz="1100" dirty="0">
                <a:solidFill>
                  <a:srgbClr val="FF0000"/>
                </a:solidFill>
                <a:latin typeface="Calibri" panose="020F0502020204030204" pitchFamily="34" charset="0"/>
              </a:rPr>
              <a:t>each module 80 Mwe (can be scaled to a ‘four-pack’ up to 320 MWe)</a:t>
            </a:r>
            <a:endParaRPr lang="en-US" sz="1100" dirty="0">
              <a:solidFill>
                <a:srgbClr val="242424"/>
              </a:solidFill>
              <a:latin typeface="Calibri" panose="020F0502020204030204" pitchFamily="34" charset="0"/>
            </a:endParaRPr>
          </a:p>
          <a:p>
            <a:pPr>
              <a:buFont typeface="Arial" panose="020B0604020202020204" pitchFamily="34" charset="0"/>
              <a:buChar char="•"/>
            </a:pPr>
            <a:r>
              <a:rPr lang="en-US" sz="1100" dirty="0">
                <a:solidFill>
                  <a:srgbClr val="242424"/>
                </a:solidFill>
                <a:latin typeface="Calibri" panose="020F0502020204030204" pitchFamily="34" charset="0"/>
              </a:rPr>
              <a:t>VOYGR – </a:t>
            </a:r>
            <a:r>
              <a:rPr lang="en-US" sz="1100" dirty="0">
                <a:solidFill>
                  <a:srgbClr val="FF0000"/>
                </a:solidFill>
                <a:latin typeface="Calibri" panose="020F0502020204030204" pitchFamily="34" charset="0"/>
              </a:rPr>
              <a:t>each module 77 Mwe (up to 12 modules, so up to 924 MWe)</a:t>
            </a:r>
            <a:endParaRPr lang="en-US" sz="1100" dirty="0">
              <a:solidFill>
                <a:srgbClr val="242424"/>
              </a:solidFill>
              <a:latin typeface="Calibri" panose="020F0502020204030204" pitchFamily="34" charset="0"/>
            </a:endParaRPr>
          </a:p>
          <a:p>
            <a:pPr>
              <a:buFont typeface="Arial" panose="020B0604020202020204" pitchFamily="34" charset="0"/>
              <a:buChar char="•"/>
            </a:pPr>
            <a:r>
              <a:rPr lang="en-US" sz="1100" dirty="0">
                <a:solidFill>
                  <a:srgbClr val="242424"/>
                </a:solidFill>
                <a:latin typeface="Calibri" panose="020F0502020204030204" pitchFamily="34" charset="0"/>
              </a:rPr>
              <a:t>SMR-160 – </a:t>
            </a:r>
            <a:r>
              <a:rPr lang="en-US" sz="1100" dirty="0">
                <a:solidFill>
                  <a:srgbClr val="FF0000"/>
                </a:solidFill>
                <a:latin typeface="Calibri" panose="020F0502020204030204" pitchFamily="34" charset="0"/>
              </a:rPr>
              <a:t>525 </a:t>
            </a:r>
            <a:r>
              <a:rPr lang="en-US" sz="1100" dirty="0" err="1">
                <a:solidFill>
                  <a:srgbClr val="FF0000"/>
                </a:solidFill>
                <a:latin typeface="Calibri" panose="020F0502020204030204" pitchFamily="34" charset="0"/>
              </a:rPr>
              <a:t>MWth</a:t>
            </a:r>
            <a:r>
              <a:rPr lang="en-US" sz="1100" dirty="0">
                <a:solidFill>
                  <a:srgbClr val="FF0000"/>
                </a:solidFill>
                <a:latin typeface="Calibri" panose="020F0502020204030204" pitchFamily="34" charset="0"/>
              </a:rPr>
              <a:t>, 160 MWe</a:t>
            </a:r>
            <a:endParaRPr lang="en-US" sz="1100" dirty="0">
              <a:solidFill>
                <a:srgbClr val="242424"/>
              </a:solidFill>
              <a:latin typeface="Calibri" panose="020F0502020204030204" pitchFamily="34" charset="0"/>
            </a:endParaRPr>
          </a:p>
          <a:p>
            <a:pPr>
              <a:buFont typeface="Arial" panose="020B0604020202020204" pitchFamily="34" charset="0"/>
              <a:buChar char="•"/>
            </a:pPr>
            <a:r>
              <a:rPr lang="en-US" sz="1100" dirty="0">
                <a:solidFill>
                  <a:srgbClr val="242424"/>
                </a:solidFill>
                <a:latin typeface="Calibri" panose="020F0502020204030204" pitchFamily="34" charset="0"/>
              </a:rPr>
              <a:t>Natrium – </a:t>
            </a:r>
            <a:r>
              <a:rPr lang="en-US" sz="1100" dirty="0">
                <a:solidFill>
                  <a:srgbClr val="FF0000"/>
                </a:solidFill>
                <a:latin typeface="Calibri" panose="020F0502020204030204" pitchFamily="34" charset="0"/>
              </a:rPr>
              <a:t>840 </a:t>
            </a:r>
            <a:r>
              <a:rPr lang="en-US" sz="1100" dirty="0" err="1">
                <a:solidFill>
                  <a:srgbClr val="FF0000"/>
                </a:solidFill>
                <a:latin typeface="Calibri" panose="020F0502020204030204" pitchFamily="34" charset="0"/>
              </a:rPr>
              <a:t>MWth</a:t>
            </a:r>
            <a:r>
              <a:rPr lang="en-US" sz="1100" dirty="0">
                <a:solidFill>
                  <a:srgbClr val="FF0000"/>
                </a:solidFill>
                <a:latin typeface="Calibri" panose="020F0502020204030204" pitchFamily="34" charset="0"/>
              </a:rPr>
              <a:t>, 345 Mwe (variable output (up to 500 Mwe short-term with molten salt storage)</a:t>
            </a:r>
            <a:endParaRPr lang="en-US" sz="1100" dirty="0">
              <a:solidFill>
                <a:srgbClr val="242424"/>
              </a:solidFill>
              <a:latin typeface="Calibri" panose="020F0502020204030204" pitchFamily="34" charset="0"/>
            </a:endParaRPr>
          </a:p>
          <a:p>
            <a:endParaRPr lang="en-US" sz="13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69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23-50477-R14b_Nuclear_History_Timeline*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800" kern="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tooltip="Original URL: https://www.spglobal.com/marketintelligence/en/news-insights/latest-news-headlines/new-build-nuclear-must-face-down-industry-s-costly-past-72854285. Click or tap if you trust this link."/>
              </a:rPr>
              <a:t>https://www.spglobal.com/marketintelligence/en/news-insights/latest-news-headlines/new-build-nuclear-must-face-down-industry-s-costly-past-72854285</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498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23-50477-R14a_Nuclear_History_Timeline*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800" kern="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tooltip="Original URL: https://www.spglobal.com/marketintelligence/en/news-insights/latest-news-headlines/new-build-nuclear-must-face-down-industry-s-costly-past-72854285. Click or tap if you trust this link."/>
              </a:rPr>
              <a:t>https://www.spglobal.com/marketintelligence/en/news-insights/latest-news-headlines/new-build-nuclear-must-face-down-industry-s-costly-past-72854285</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All global capacity including US) additions 1960- present plus projection to 2050: </a:t>
            </a:r>
            <a:r>
              <a:rPr lang="en-US" sz="1800" u="sng" dirty="0">
                <a:solidFill>
                  <a:srgbClr val="0563C1"/>
                </a:solidFill>
                <a:effectLst/>
                <a:latin typeface="Calibri" panose="020F0502020204030204" pitchFamily="34" charset="0"/>
                <a:ea typeface="Calibri" panose="020F0502020204030204" pitchFamily="34" charset="0"/>
                <a:hlinkClick r:id="rId3"/>
              </a:rPr>
              <a:t>https://www.spglobal.com/marketintelligence/en/news-insights/latest-news-headlines/new-build-nuclear-must-face-down-industry-s-costly-past-72854285</a:t>
            </a:r>
            <a:endParaRPr lang="en-US" sz="1800" dirty="0">
              <a:effectLst/>
              <a:latin typeface="Calibri" panose="020F0502020204030204" pitchFamily="34" charset="0"/>
              <a:ea typeface="Calibri" panose="020F050202020403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U.S capacity: 1970-2023: </a:t>
            </a:r>
            <a:r>
              <a:rPr lang="en-US" sz="1800" u="sng" dirty="0">
                <a:solidFill>
                  <a:srgbClr val="0563C1"/>
                </a:solidFill>
                <a:effectLst/>
                <a:latin typeface="Calibri" panose="020F0502020204030204" pitchFamily="34" charset="0"/>
                <a:ea typeface="Calibri" panose="020F0502020204030204" pitchFamily="34" charset="0"/>
                <a:hlinkClick r:id="rId4"/>
              </a:rPr>
              <a:t>https://www.eia.gov/todayinenergy/detail.php?id=57280</a:t>
            </a:r>
            <a:endParaRPr lang="en-US" sz="1800" dirty="0">
              <a:effectLst/>
              <a:latin typeface="Calibri" panose="020F0502020204030204" pitchFamily="34" charset="0"/>
              <a:ea typeface="Calibri" panose="020F050202020403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US capacity prior to 1960: </a:t>
            </a:r>
            <a:r>
              <a:rPr lang="en-US" sz="1800" u="sng" dirty="0">
                <a:solidFill>
                  <a:srgbClr val="0563C1"/>
                </a:solidFill>
                <a:effectLst/>
                <a:latin typeface="Calibri" panose="020F0502020204030204" pitchFamily="34" charset="0"/>
                <a:ea typeface="Calibri" panose="020F0502020204030204" pitchFamily="34" charset="0"/>
                <a:hlinkClick r:id="rId5"/>
              </a:rPr>
              <a:t>https://www.eia.gov/todayinenergy/detail.php?id=30972</a:t>
            </a:r>
            <a:endParaRPr lang="en-US" sz="1800" dirty="0">
              <a:effectLst/>
              <a:latin typeface="Calibri" panose="020F0502020204030204" pitchFamily="34" charset="0"/>
              <a:ea typeface="Calibri" panose="020F0502020204030204" pitchFamily="34" charset="0"/>
            </a:endParaRPr>
          </a:p>
          <a:p>
            <a:endParaRPr lang="en-US" dirty="0"/>
          </a:p>
          <a:p>
            <a:r>
              <a:rPr lang="en-US" dirty="0"/>
              <a:t>US projected capacity: https://</a:t>
            </a:r>
            <a:r>
              <a:rPr lang="en-US" dirty="0" err="1"/>
              <a:t>liftoff.energy.gov</a:t>
            </a:r>
            <a:r>
              <a:rPr lang="en-US" dirty="0"/>
              <a:t>/advanced-nuclear/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450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4F9E5E7-85EA-40E4-97BF-FC434F21583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8030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4F9E5E7-85EA-40E4-97BF-FC434F21583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38890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4F9E5E7-85EA-40E4-97BF-FC434F21583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0476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4F9E5E7-85EA-40E4-97BF-FC434F21583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0667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4F9E5E7-85EA-40E4-97BF-FC434F21583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769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ABA105-F962-4BD9-BF09-F7E40B5BC88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518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a:pPr>
                <a:defRPr/>
              </a:pPr>
              <a:t>3</a:t>
            </a:fld>
            <a:endParaRPr lang="en-US" altLang="en-US"/>
          </a:p>
        </p:txBody>
      </p:sp>
    </p:spTree>
    <p:extLst>
      <p:ext uri="{BB962C8B-B14F-4D97-AF65-F5344CB8AC3E}">
        <p14:creationId xmlns:p14="http://schemas.microsoft.com/office/powerpoint/2010/main" val="1495736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ABA105-F962-4BD9-BF09-F7E40B5BC88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657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a:pPr>
                <a:defRPr/>
              </a:pPr>
              <a:t>32</a:t>
            </a:fld>
            <a:endParaRPr lang="en-US" altLang="en-US"/>
          </a:p>
        </p:txBody>
      </p:sp>
    </p:spTree>
    <p:extLst>
      <p:ext uri="{BB962C8B-B14F-4D97-AF65-F5344CB8AC3E}">
        <p14:creationId xmlns:p14="http://schemas.microsoft.com/office/powerpoint/2010/main" val="2658662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a:pPr>
                <a:defRPr/>
              </a:pPr>
              <a:t>33</a:t>
            </a:fld>
            <a:endParaRPr lang="en-US" altLang="en-US"/>
          </a:p>
        </p:txBody>
      </p:sp>
    </p:spTree>
    <p:extLst>
      <p:ext uri="{BB962C8B-B14F-4D97-AF65-F5344CB8AC3E}">
        <p14:creationId xmlns:p14="http://schemas.microsoft.com/office/powerpoint/2010/main" val="1813602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a:pPr>
                <a:defRPr/>
              </a:pPr>
              <a:t>34</a:t>
            </a:fld>
            <a:endParaRPr lang="en-US" altLang="en-US"/>
          </a:p>
        </p:txBody>
      </p:sp>
    </p:spTree>
    <p:extLst>
      <p:ext uri="{BB962C8B-B14F-4D97-AF65-F5344CB8AC3E}">
        <p14:creationId xmlns:p14="http://schemas.microsoft.com/office/powerpoint/2010/main" val="3012895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a:pPr>
                <a:defRPr/>
              </a:pPr>
              <a:t>35</a:t>
            </a:fld>
            <a:endParaRPr lang="en-US" altLang="en-US"/>
          </a:p>
        </p:txBody>
      </p:sp>
    </p:spTree>
    <p:extLst>
      <p:ext uri="{BB962C8B-B14F-4D97-AF65-F5344CB8AC3E}">
        <p14:creationId xmlns:p14="http://schemas.microsoft.com/office/powerpoint/2010/main" val="3744270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a:pPr>
                <a:defRPr/>
              </a:pPr>
              <a:t>36</a:t>
            </a:fld>
            <a:endParaRPr lang="en-US" altLang="en-US"/>
          </a:p>
        </p:txBody>
      </p:sp>
    </p:spTree>
    <p:extLst>
      <p:ext uri="{BB962C8B-B14F-4D97-AF65-F5344CB8AC3E}">
        <p14:creationId xmlns:p14="http://schemas.microsoft.com/office/powerpoint/2010/main" val="3700045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a:pPr>
                <a:defRPr/>
              </a:pPr>
              <a:t>37</a:t>
            </a:fld>
            <a:endParaRPr lang="en-US" altLang="en-US"/>
          </a:p>
        </p:txBody>
      </p:sp>
    </p:spTree>
    <p:extLst>
      <p:ext uri="{BB962C8B-B14F-4D97-AF65-F5344CB8AC3E}">
        <p14:creationId xmlns:p14="http://schemas.microsoft.com/office/powerpoint/2010/main" val="3891133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a:pPr>
                <a:defRPr/>
              </a:pPr>
              <a:t>38</a:t>
            </a:fld>
            <a:endParaRPr lang="en-US" altLang="en-US"/>
          </a:p>
        </p:txBody>
      </p:sp>
    </p:spTree>
    <p:extLst>
      <p:ext uri="{BB962C8B-B14F-4D97-AF65-F5344CB8AC3E}">
        <p14:creationId xmlns:p14="http://schemas.microsoft.com/office/powerpoint/2010/main" val="1732396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a:pPr>
                <a:defRPr/>
              </a:pPr>
              <a:t>39</a:t>
            </a:fld>
            <a:endParaRPr lang="en-US" altLang="en-US"/>
          </a:p>
        </p:txBody>
      </p:sp>
    </p:spTree>
    <p:extLst>
      <p:ext uri="{BB962C8B-B14F-4D97-AF65-F5344CB8AC3E}">
        <p14:creationId xmlns:p14="http://schemas.microsoft.com/office/powerpoint/2010/main" val="1640398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BA105-F962-4BD9-BF09-F7E40B5BC88E}" type="slidenum">
              <a:rPr lang="en-US" altLang="en-US" smtClean="0"/>
              <a:pPr/>
              <a:t>40</a:t>
            </a:fld>
            <a:endParaRPr lang="en-US" altLang="en-US"/>
          </a:p>
        </p:txBody>
      </p:sp>
    </p:spTree>
    <p:extLst>
      <p:ext uri="{BB962C8B-B14F-4D97-AF65-F5344CB8AC3E}">
        <p14:creationId xmlns:p14="http://schemas.microsoft.com/office/powerpoint/2010/main" val="1503569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a:pPr>
                <a:defRPr/>
              </a:pPr>
              <a:t>4</a:t>
            </a:fld>
            <a:endParaRPr lang="en-US" altLang="en-US"/>
          </a:p>
        </p:txBody>
      </p:sp>
    </p:spTree>
    <p:extLst>
      <p:ext uri="{BB962C8B-B14F-4D97-AF65-F5344CB8AC3E}">
        <p14:creationId xmlns:p14="http://schemas.microsoft.com/office/powerpoint/2010/main" val="25088600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BD8D0F-C782-4EE5-A72B-DD8B47FB14E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42167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7C2ED-3303-9713-F7D3-1F82EFDCD9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B2391-2C95-E6E2-0C12-BF37AB8FD7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4B79AA-1D14-1215-9F41-C3B63B458B4B}"/>
              </a:ext>
            </a:extLst>
          </p:cNvPr>
          <p:cNvSpPr>
            <a:spLocks noGrp="1"/>
          </p:cNvSpPr>
          <p:nvPr>
            <p:ph type="body" idx="1"/>
          </p:nvPr>
        </p:nvSpPr>
        <p:spPr/>
        <p:txBody>
          <a:bodyPr/>
          <a:lstStyle/>
          <a:p>
            <a:endParaRPr lang="en-US">
              <a:latin typeface="Calibri"/>
              <a:cs typeface="Calibri"/>
            </a:endParaRPr>
          </a:p>
        </p:txBody>
      </p:sp>
      <p:sp>
        <p:nvSpPr>
          <p:cNvPr id="4" name="Slide Number Placeholder 3">
            <a:extLst>
              <a:ext uri="{FF2B5EF4-FFF2-40B4-BE49-F238E27FC236}">
                <a16:creationId xmlns:a16="http://schemas.microsoft.com/office/drawing/2014/main" id="{34697164-19FD-F093-FF89-81495D9473EB}"/>
              </a:ext>
            </a:extLst>
          </p:cNvPr>
          <p:cNvSpPr>
            <a:spLocks noGrp="1"/>
          </p:cNvSpPr>
          <p:nvPr>
            <p:ph type="sldNum" sz="quarter" idx="5"/>
          </p:nvPr>
        </p:nvSpPr>
        <p:spPr/>
        <p:txBody>
          <a:bodyPr/>
          <a:lstStyle/>
          <a:p>
            <a:pPr>
              <a:defRPr/>
            </a:pPr>
            <a:fld id="{5BF225C2-3CFF-43DE-9F29-4603A3DA87B5}" type="slidenum">
              <a:rPr lang="en-US" altLang="en-US"/>
              <a:pPr>
                <a:defRPr/>
              </a:pPr>
              <a:t>42</a:t>
            </a:fld>
            <a:endParaRPr lang="en-US" altLang="en-US"/>
          </a:p>
        </p:txBody>
      </p:sp>
    </p:spTree>
    <p:extLst>
      <p:ext uri="{BB962C8B-B14F-4D97-AF65-F5344CB8AC3E}">
        <p14:creationId xmlns:p14="http://schemas.microsoft.com/office/powerpoint/2010/main" val="40321141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a:pPr>
                <a:defRPr/>
              </a:pPr>
              <a:t>43</a:t>
            </a:fld>
            <a:endParaRPr lang="en-US" altLang="en-US"/>
          </a:p>
        </p:txBody>
      </p:sp>
    </p:spTree>
    <p:extLst>
      <p:ext uri="{BB962C8B-B14F-4D97-AF65-F5344CB8AC3E}">
        <p14:creationId xmlns:p14="http://schemas.microsoft.com/office/powerpoint/2010/main" val="36239694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ABA105-F962-4BD9-BF09-F7E40B5BC88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8431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Department of the Air Force is laying the groundwork for a transformative approach through the ongoing pilot, studies, and is in the process of developing a framework with detailed criteria for implementing advanced nuclear reactor technology across the Department.</a:t>
            </a:r>
          </a:p>
          <a:p>
            <a:pPr marL="171450" indent="-171450">
              <a:buFont typeface="Arial" panose="020B0604020202020204" pitchFamily="34" charset="0"/>
              <a:buChar char="•"/>
            </a:pPr>
            <a:r>
              <a:rPr lang="en-US" sz="1800" b="0" i="0" u="none" strike="noStrike" baseline="0">
                <a:solidFill>
                  <a:srgbClr val="000000"/>
                </a:solidFill>
                <a:latin typeface="Times New Roman" panose="02020603050405020304" pitchFamily="18" charset="0"/>
              </a:rPr>
              <a:t>The DAF micro-reactor pilot program at Eielson Air Force Base will be the first deployment of a commercial micro-reactor on DoD property and is a pathfinder for Enterprise application of advanced nuclear energy systems, as directed by Section 327 of the Fiscal Year 2019 National Defense Authorization Act. Throughout the pilot, the DAF must assess mission compatibility with advanced nuclear energy technology at additional Enterprise locations, to include siting, environmental, and acquisition criteria, to inform the future policy and viability of scale. Efforts in this pilot program concerning data gathering, analyses, and technology and operations timeframes will inform and validate assumptions for this wider scalability framework, ensuring a repeatable process for the Enterprise.</a:t>
            </a:r>
          </a:p>
          <a:p>
            <a:pPr marL="171450" indent="-171450">
              <a:buFont typeface="Arial" panose="020B0604020202020204" pitchFamily="34" charset="0"/>
              <a:buChar char="•"/>
            </a:pPr>
            <a:r>
              <a:rPr lang="en-US" sz="1800" b="0" i="0" u="none" strike="noStrike" baseline="0">
                <a:solidFill>
                  <a:srgbClr val="000000"/>
                </a:solidFill>
                <a:latin typeface="Arial" panose="020B0604020202020204" pitchFamily="34" charset="0"/>
              </a:rPr>
              <a:t>The DAF partnered with Pacific Northwest National Laboratory to evaluate road maps and methodologies for siting microreactors for operation on Air Force Bases, as an understanding is needed of current regulations and challenges as they apply to microreactors and the National Environmental Policy Act (NEPA).</a:t>
            </a:r>
          </a:p>
          <a:p>
            <a:pPr marL="171450" indent="-171450">
              <a:buFont typeface="Arial" panose="020B0604020202020204" pitchFamily="34" charset="0"/>
              <a:buChar char="•"/>
            </a:pPr>
            <a:r>
              <a:rPr lang="en-US" sz="1800" b="0" i="0" u="none" strike="noStrike" baseline="0">
                <a:solidFill>
                  <a:srgbClr val="000000"/>
                </a:solidFill>
                <a:latin typeface="Arial" panose="020B0604020202020204" pitchFamily="34" charset="0"/>
              </a:rPr>
              <a:t>There is an ongoing R</a:t>
            </a:r>
            <a:r>
              <a:rPr lang="en-US" sz="1800" b="0" i="0" u="none" strike="noStrike" baseline="0">
                <a:latin typeface="TimesNewRomanPSMT"/>
              </a:rPr>
              <a:t>DT&amp;E effort through AFWERX SBIR. Radiant </a:t>
            </a:r>
            <a:r>
              <a:rPr lang="en-US" sz="1800" b="0" i="0" u="none" strike="noStrike" baseline="0" err="1">
                <a:latin typeface="TimesNewRomanPSMT"/>
              </a:rPr>
              <a:t>Industries’s</a:t>
            </a:r>
            <a:r>
              <a:rPr lang="en-US" sz="1800" b="0" i="0" u="none" strike="noStrike" baseline="0">
                <a:latin typeface="TimesNewRomanPSMT"/>
              </a:rPr>
              <a:t> is conducting Kaleidos micro-reactor modeling and simulation efforts at Hill AFB. This R&amp;D effort seeks to directly improve mission readiness and enhance installation and enterprise energy resiliency through the implementation of Kaleidos micro-reactors. The Kaleidos is Radiant Industries' advanced nuclear microreactor optimized for military applications. The Kaleidos micro-reactor is PROPOSED to provide resilient, carbon-free energy generation for extended durations (4-6 years) without refueling. The Kaleidos micro-reactor is also proposed to be tested at Idaho National Laboratory in the near future.</a:t>
            </a:r>
          </a:p>
          <a:p>
            <a:pPr marL="171450" indent="-171450">
              <a:buFont typeface="Arial" panose="020B0604020202020204" pitchFamily="34" charset="0"/>
              <a:buChar char="•"/>
            </a:pPr>
            <a:r>
              <a:rPr lang="en-US" sz="1800" b="0" i="0" u="none" strike="noStrike" baseline="0">
                <a:solidFill>
                  <a:srgbClr val="000000"/>
                </a:solidFill>
                <a:latin typeface="Times New Roman" panose="02020603050405020304" pitchFamily="18" charset="0"/>
              </a:rPr>
              <a:t>Our internal IEE team is seeking to identify and create advanced reactor criteria and data system of record by evaluating robust data and information such as, but not limited to, safety and environmental requirements, public health, institutional requirements, regulatory permitting and licensing requirements, socioeconomic and environmental justice factors, data and cyber security requirements, land use, geology and seismology, atmospheric dispersion, climate, transportation, international and host nation regulatory requirements, market costs, fuel requirements, community interest, military mission requirements, mission compatibility, all-hazards response, and emergency preparedness. We have a proposal put forward for the FY25 Operational Energy Innovation Office OECIF call and are awaiting more details to push forward with this study.</a:t>
            </a:r>
          </a:p>
          <a:p>
            <a:pPr marL="171450" indent="-171450">
              <a:buFont typeface="Arial" panose="020B0604020202020204" pitchFamily="34" charset="0"/>
              <a:buChar char="•"/>
            </a:pPr>
            <a:r>
              <a:rPr lang="en-US" sz="1800" b="0" i="0" u="none" strike="noStrike" baseline="0">
                <a:solidFill>
                  <a:srgbClr val="000000"/>
                </a:solidFill>
                <a:latin typeface="Times New Roman" panose="02020603050405020304" pitchFamily="18" charset="0"/>
              </a:rPr>
              <a:t>Additionally, the DAF is participating within the DIU Advanced Nuclear Power for Installation Project, which is an open commercial nuclear micro-reactor prototype capability to power US Army and DAF bases. The request for information seeks a new, full-lifecycle power plant that will generate and distribute electricity across in-country army sites by the end of the decade. All data associated with this effort will be leveraged and incorporated into the DAF advanced reactor framework.</a:t>
            </a:r>
          </a:p>
          <a:p>
            <a:pPr marL="171450" indent="-171450">
              <a:buFont typeface="Arial" panose="020B0604020202020204" pitchFamily="34" charset="0"/>
              <a:buChar char="•"/>
            </a:pPr>
            <a:r>
              <a:rPr lang="en-US" sz="1800" b="0" i="0" u="none" strike="noStrike" baseline="0">
                <a:solidFill>
                  <a:srgbClr val="000000"/>
                </a:solidFill>
                <a:latin typeface="Times New Roman" panose="02020603050405020304" pitchFamily="18" charset="0"/>
              </a:rPr>
              <a:t>Next, we’ll discuss the DAF Micro-reactor Pilot in detail. </a:t>
            </a:r>
          </a:p>
          <a:p>
            <a:pPr marL="171450" indent="-171450">
              <a:buFont typeface="Arial" panose="020B0604020202020204" pitchFamily="34" charset="0"/>
              <a:buChar char="•"/>
            </a:pPr>
            <a:endParaRPr lang="en-US" sz="1800" b="0" i="0" u="none" strike="noStrike" baseline="0">
              <a:solidFill>
                <a:srgbClr val="000000"/>
              </a:solidFill>
              <a:latin typeface="Times New Roman" panose="02020603050405020304" pitchFamily="18" charset="0"/>
            </a:endParaRPr>
          </a:p>
          <a:p>
            <a:endParaRPr lang="en-US" sz="1800" b="0" i="0" u="none" strike="noStrike" baseline="0">
              <a:solidFill>
                <a:srgbClr val="000000"/>
              </a:solidFill>
              <a:latin typeface="Times New Roman" panose="02020603050405020304" pitchFamily="18"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smtClean="0"/>
              <a:pPr>
                <a:defRPr/>
              </a:pPr>
              <a:t>45</a:t>
            </a:fld>
            <a:endParaRPr lang="en-US" altLang="en-US"/>
          </a:p>
        </p:txBody>
      </p:sp>
    </p:spTree>
    <p:extLst>
      <p:ext uri="{BB962C8B-B14F-4D97-AF65-F5344CB8AC3E}">
        <p14:creationId xmlns:p14="http://schemas.microsoft.com/office/powerpoint/2010/main" val="1095036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a:pPr>
                <a:defRPr/>
              </a:pPr>
              <a:t>5</a:t>
            </a:fld>
            <a:endParaRPr lang="en-US" altLang="en-US"/>
          </a:p>
        </p:txBody>
      </p:sp>
    </p:spTree>
    <p:extLst>
      <p:ext uri="{BB962C8B-B14F-4D97-AF65-F5344CB8AC3E}">
        <p14:creationId xmlns:p14="http://schemas.microsoft.com/office/powerpoint/2010/main" val="2403964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a:pPr>
                <a:defRPr/>
              </a:pPr>
              <a:t>6</a:t>
            </a:fld>
            <a:endParaRPr lang="en-US" altLang="en-US"/>
          </a:p>
        </p:txBody>
      </p:sp>
    </p:spTree>
    <p:extLst>
      <p:ext uri="{BB962C8B-B14F-4D97-AF65-F5344CB8AC3E}">
        <p14:creationId xmlns:p14="http://schemas.microsoft.com/office/powerpoint/2010/main" val="19732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a:t>Department of Air Force</a:t>
            </a:r>
          </a:p>
          <a:p>
            <a:r>
              <a:rPr lang="en-US"/>
              <a:t>Nuclear Regulatory Commission</a:t>
            </a:r>
          </a:p>
          <a:p>
            <a:r>
              <a:rPr lang="en-US"/>
              <a:t>Defense Logistics Agency – Energy</a:t>
            </a:r>
          </a:p>
          <a:p>
            <a:r>
              <a:rPr lang="en-US"/>
              <a:t>Department of Energy</a:t>
            </a:r>
          </a:p>
          <a:p>
            <a:r>
              <a:rPr lang="en-US"/>
              <a:t>Idaho National Lab</a:t>
            </a:r>
          </a:p>
          <a:p>
            <a:r>
              <a:rPr lang="en-US"/>
              <a:t>Pacific Northwest National Lab</a:t>
            </a:r>
          </a:p>
          <a:p>
            <a:r>
              <a:rPr lang="en-US"/>
              <a:t>Tanana Chiefs Conference</a:t>
            </a:r>
          </a:p>
          <a:p>
            <a:r>
              <a:rPr lang="en-US"/>
              <a:t>State of Alaska</a:t>
            </a:r>
          </a:p>
          <a:p>
            <a:r>
              <a:rPr lang="en-US"/>
              <a:t>Alaska Department of Environmental Conservation</a:t>
            </a:r>
          </a:p>
          <a:p>
            <a:r>
              <a:rPr lang="en-US"/>
              <a:t>City of North Pole</a:t>
            </a:r>
          </a:p>
          <a:p>
            <a:r>
              <a:rPr lang="en-US"/>
              <a:t>City of Fairbanks</a:t>
            </a:r>
          </a:p>
          <a:p>
            <a:r>
              <a:rPr lang="en-US"/>
              <a:t>City of Fairbanks North Star Borough</a:t>
            </a:r>
          </a:p>
          <a:p>
            <a:r>
              <a:rPr lang="en-US"/>
              <a:t>University of Alaska</a:t>
            </a:r>
          </a:p>
        </p:txBody>
      </p:sp>
      <p:sp>
        <p:nvSpPr>
          <p:cNvPr id="4" name="Slide Number Placeholder 3"/>
          <p:cNvSpPr>
            <a:spLocks noGrp="1"/>
          </p:cNvSpPr>
          <p:nvPr>
            <p:ph type="sldNum" sz="quarter" idx="5"/>
          </p:nvPr>
        </p:nvSpPr>
        <p:spPr/>
        <p:txBody>
          <a:bodyPr/>
          <a:lstStyle/>
          <a:p>
            <a:fld id="{344AA446-8321-4865-8796-94608BFF53EE}" type="slidenum">
              <a:rPr lang="en-US" altLang="en-US" smtClean="0"/>
              <a:pPr/>
              <a:t>7</a:t>
            </a:fld>
            <a:endParaRPr lang="en-US" altLang="en-US"/>
          </a:p>
        </p:txBody>
      </p:sp>
    </p:spTree>
    <p:extLst>
      <p:ext uri="{BB962C8B-B14F-4D97-AF65-F5344CB8AC3E}">
        <p14:creationId xmlns:p14="http://schemas.microsoft.com/office/powerpoint/2010/main" val="3182373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DIU ANPI </a:t>
            </a:r>
            <a:r>
              <a:rPr lang="en-US"/>
              <a:t>– Army and DAF seeking a novel approach using recent advances in the nuclear  industry that can provide continuous/reliable power regardless of weather conditions to  1) maintain military mission continuity and 2) comply with Congressional mandate  under the 2021 National Defense Authorization Act to provide its critical missions with a  goal of 99.9 percent reliable energy by 2030. </a:t>
            </a:r>
          </a:p>
          <a:p>
            <a:r>
              <a:rPr lang="en-US" b="1" u="sng">
                <a:latin typeface="Times New Roman"/>
                <a:cs typeface="Times New Roman"/>
              </a:rPr>
              <a:t>DARC BLUES </a:t>
            </a:r>
            <a:r>
              <a:rPr lang="en-US">
                <a:latin typeface="Times New Roman"/>
                <a:cs typeface="Times New Roman"/>
              </a:rPr>
              <a:t>– DoD Advanced Reactor Criteria and Baseline Understanding for Enterprise Scaling (DARC BLUES), a FRAMEWORK which will use advanced data analytics to validate nuclear energy requirements and technologies and enhance programmatic decision-making as projects move through the governance process. We expect DARC BLUES to be implemented by 2027 </a:t>
            </a:r>
          </a:p>
          <a:p>
            <a:r>
              <a:rPr lang="en-US" b="1" u="sng">
                <a:latin typeface="Times New Roman"/>
                <a:cs typeface="Times New Roman"/>
              </a:rPr>
              <a:t>PNNL</a:t>
            </a:r>
            <a:r>
              <a:rPr lang="en-US">
                <a:latin typeface="Times New Roman"/>
                <a:cs typeface="Times New Roman"/>
              </a:rPr>
              <a:t> – comprehensive understanding of the </a:t>
            </a:r>
            <a:r>
              <a:rPr lang="en-US" u="sng">
                <a:latin typeface="Times New Roman"/>
                <a:cs typeface="Times New Roman"/>
              </a:rPr>
              <a:t>socio-economic and environmental factors</a:t>
            </a:r>
            <a:r>
              <a:rPr lang="en-US">
                <a:latin typeface="Times New Roman"/>
                <a:cs typeface="Times New Roman"/>
              </a:rPr>
              <a:t> influencing the </a:t>
            </a:r>
            <a:r>
              <a:rPr lang="en-US" u="sng">
                <a:latin typeface="Times New Roman"/>
                <a:cs typeface="Times New Roman"/>
              </a:rPr>
              <a:t>Fairbanks North Star Borough</a:t>
            </a:r>
            <a:r>
              <a:rPr lang="en-US">
                <a:latin typeface="Times New Roman"/>
                <a:cs typeface="Times New Roman"/>
              </a:rPr>
              <a:t> population's interest in innovative nuclear energy technologies</a:t>
            </a:r>
          </a:p>
          <a:p>
            <a:r>
              <a:rPr lang="en-US" b="1" u="sng">
                <a:latin typeface="Times New Roman"/>
                <a:cs typeface="Times New Roman"/>
              </a:rPr>
              <a:t>AFWERX</a:t>
            </a:r>
            <a:r>
              <a:rPr lang="en-US">
                <a:latin typeface="Times New Roman"/>
                <a:cs typeface="Times New Roman"/>
              </a:rPr>
              <a:t> – Hill AFB: Radiant Industries is conducting Kaleidos micro-reactor modeling and simulation of use case scenarios at Hill AFB through an AFWERX SBIR (Small Business Innovation Research) award.</a:t>
            </a:r>
          </a:p>
          <a:p>
            <a:r>
              <a:rPr lang="en-US" b="1" u="sng">
                <a:latin typeface="Times New Roman"/>
                <a:cs typeface="Times New Roman"/>
              </a:rPr>
              <a:t>JBSA</a:t>
            </a:r>
            <a:r>
              <a:rPr lang="en-US">
                <a:latin typeface="Times New Roman"/>
                <a:cs typeface="Times New Roman"/>
              </a:rPr>
              <a:t> – MOU between JBSA and City of San Antonio, </a:t>
            </a:r>
            <a:r>
              <a:rPr lang="en-US" err="1">
                <a:latin typeface="Times New Roman"/>
                <a:cs typeface="Times New Roman"/>
              </a:rPr>
              <a:t>Utilitry</a:t>
            </a:r>
            <a:r>
              <a:rPr lang="en-US">
                <a:latin typeface="Times New Roman"/>
                <a:cs typeface="Times New Roman"/>
              </a:rPr>
              <a:t> Provider CPS Energy and SAF/IEE:  first-of-a-kind MOU (memorandum of understanding) to explore long lead time sources of resilient electricity to include potential new nuclear energy technologies</a:t>
            </a:r>
          </a:p>
          <a:p>
            <a:endParaRPr lang="en-US">
              <a:cs typeface="Times New Roman"/>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F225C2-3CFF-43DE-9F29-4603A3DA87B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2260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DAF employs a technology-agnostic approach towards energy resilience projects, ensuring that each installation is paired with a technology that will best meet unique installation and community needs and limitations, utilizing both inside and outside fence line data sets. </a:t>
            </a:r>
          </a:p>
          <a:p>
            <a:pPr marL="628650" lvl="1" indent="-171450">
              <a:buFont typeface="Arial" panose="020B0604020202020204" pitchFamily="34" charset="0"/>
              <a:buChar char="•"/>
            </a:pPr>
            <a:r>
              <a:rPr lang="en-US" i="1"/>
              <a:t>You may discover that advanced nuclear technology might not be the optimal solution to support installation-specific needs! </a:t>
            </a:r>
          </a:p>
          <a:p>
            <a:pPr marL="171450" indent="-171450">
              <a:buFont typeface="Arial" panose="020B0604020202020204" pitchFamily="34" charset="0"/>
              <a:buChar char="•"/>
            </a:pPr>
            <a:r>
              <a:rPr lang="en-US"/>
              <a:t>DAF is leveraging the Eielson Micro-reactor Pilot Program to explore all aspects related to micro-reactor deployment, including procurement, leasing, contracting, licensing, siting, safety review, environmental review, and tribal and public engagement. Throughout the process, DAF will be reviewing the economic, environmental, social and safety factors associated with implementing micro-reactors for installation energy resilience. The outcomes of the Eielson Micro-reactor Pilot Program will determine future scalability. </a:t>
            </a:r>
          </a:p>
          <a:p>
            <a:pPr marL="628650" lvl="1" indent="-171450">
              <a:buFont typeface="Arial" panose="020B0604020202020204" pitchFamily="34" charset="0"/>
              <a:buChar char="•"/>
            </a:pPr>
            <a:r>
              <a:rPr lang="en-US"/>
              <a:t>DAF is restraining from attempting additional micro-reactor projects until the Eielson Micro-reactor Pilot Program is completed and viability is determined. </a:t>
            </a:r>
            <a:r>
              <a:rPr lang="en-US" i="1" u="sng"/>
              <a:t>Trial before widespread error! </a:t>
            </a:r>
            <a:endParaRPr lang="en-US" u="sng"/>
          </a:p>
          <a:p>
            <a:pPr marL="171450" indent="-171450">
              <a:buFont typeface="Arial" panose="020B0604020202020204" pitchFamily="34" charset="0"/>
              <a:buChar char="•"/>
            </a:pPr>
            <a:r>
              <a:rPr lang="en-US"/>
              <a:t>The DAF will continue to seek third-party funding acquisition methods to support its missions. The DAF does not seek to own, operate, or maintain advanced nuclear systems; however, other third-party acquisition methods should be explored through framework development and business case analysis simulations.</a:t>
            </a:r>
          </a:p>
          <a:p>
            <a:pPr marL="171450" indent="-171450">
              <a:buFont typeface="Arial" panose="020B0604020202020204" pitchFamily="34" charset="0"/>
              <a:buChar char="•"/>
            </a:pPr>
            <a:r>
              <a:rPr lang="en-US"/>
              <a:t>Additionally, the DAF will seek deeper relationships with federal partners, to include the Department of Energy to plan for future fuel needs and prioritization of requirements across the Enterprise.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effectLst/>
                <a:latin typeface="Times New Roman" panose="02020603050405020304" pitchFamily="18" charset="0"/>
                <a:ea typeface="Times New Roman" panose="02020603050405020304" pitchFamily="18" charset="0"/>
              </a:rPr>
              <a:t>As part of this, we are establishing a data-driven framework and nuclear energy siting system, named DoD Advanced Reactor Criteria and Baseline Understanding for Enterprise Scaling (DARC BLUES), which will use advanced data analytics to validate nuclear energy requirements and technologies and enhance programmatic decision-making as projects move through the governance process.</a:t>
            </a:r>
            <a:endParaRPr lang="en-US" i="1"/>
          </a:p>
          <a:p>
            <a:pPr marL="171450" indent="-171450">
              <a:buFont typeface="Arial" panose="020B0604020202020204" pitchFamily="34" charset="0"/>
              <a:buChar char="•"/>
            </a:pPr>
            <a:r>
              <a:rPr lang="en-US" sz="1800">
                <a:effectLst/>
                <a:latin typeface="Times New Roman" panose="02020603050405020304" pitchFamily="18" charset="0"/>
                <a:ea typeface="Times New Roman" panose="02020603050405020304" pitchFamily="18" charset="0"/>
              </a:rPr>
              <a:t>The DAF’s advanced nuclear study previously mentioned will seek to identify both stringent criteria and processes to integrate data and develop metrics to produce an analytic architecture and tool, allowing information to be more aligned to DoD’s Data Strategy VAULTIS - Visible, Accessible, Understandable, Linked, Trustworthy, Secure, and Interoperable, Secure. Interoperability with and subsequent achievement of Authority to Operate (ATO) on a centralized DoD platform (</a:t>
            </a:r>
            <a:r>
              <a:rPr lang="en-US" sz="1800" err="1">
                <a:effectLst/>
                <a:latin typeface="Times New Roman" panose="02020603050405020304" pitchFamily="18" charset="0"/>
                <a:ea typeface="Times New Roman" panose="02020603050405020304" pitchFamily="18" charset="0"/>
              </a:rPr>
              <a:t>Advana</a:t>
            </a:r>
            <a:r>
              <a:rPr lang="en-US" sz="1800">
                <a:effectLst/>
                <a:latin typeface="Times New Roman" panose="02020603050405020304" pitchFamily="18" charset="0"/>
                <a:ea typeface="Times New Roman" panose="02020603050405020304" pitchFamily="18" charset="0"/>
              </a:rPr>
              <a:t>), will be critical to the data integrity, governance, data accessibility, and cybersecurity of the future tool.</a:t>
            </a:r>
          </a:p>
          <a:p>
            <a:pPr marL="171450" indent="-171450">
              <a:buFont typeface="Arial" panose="020B0604020202020204" pitchFamily="34" charset="0"/>
              <a:buChar char="•"/>
            </a:pPr>
            <a:r>
              <a:rPr lang="en-US" sz="1800">
                <a:effectLst/>
                <a:latin typeface="Times New Roman" panose="02020603050405020304" pitchFamily="18" charset="0"/>
                <a:ea typeface="Times New Roman" panose="02020603050405020304" pitchFamily="18" charset="0"/>
              </a:rPr>
              <a:t>DAF advanced nuclear energy projects will be licensed by the NRC – early and often engagement is necessary to understand requirements and avoid downstream delays. </a:t>
            </a:r>
          </a:p>
          <a:p>
            <a:pPr marL="628650" lvl="1" indent="-171450">
              <a:buFont typeface="Arial" panose="020B0604020202020204" pitchFamily="34" charset="0"/>
              <a:buChar char="•"/>
            </a:pPr>
            <a:r>
              <a:rPr lang="en-US" sz="1800" i="1">
                <a:effectLst/>
                <a:latin typeface="Times New Roman" panose="02020603050405020304" pitchFamily="18" charset="0"/>
                <a:ea typeface="Times New Roman" panose="02020603050405020304" pitchFamily="18" charset="0"/>
              </a:rPr>
              <a:t>The NRC is developing opportunities to streamline the regulatory process without compromising the high standards of safety review, a key priority DAF shares. This will take time, but we can start understanding the process now. </a:t>
            </a:r>
            <a:endParaRPr lang="en-US"/>
          </a:p>
        </p:txBody>
      </p:sp>
      <p:sp>
        <p:nvSpPr>
          <p:cNvPr id="4" name="Slide Number Placeholder 3"/>
          <p:cNvSpPr>
            <a:spLocks noGrp="1"/>
          </p:cNvSpPr>
          <p:nvPr>
            <p:ph type="sldNum" sz="quarter" idx="5"/>
          </p:nvPr>
        </p:nvSpPr>
        <p:spPr/>
        <p:txBody>
          <a:bodyPr/>
          <a:lstStyle/>
          <a:p>
            <a:pPr>
              <a:defRPr/>
            </a:pPr>
            <a:fld id="{5BF225C2-3CFF-43DE-9F29-4603A3DA87B5}" type="slidenum">
              <a:rPr lang="en-US" altLang="en-US" smtClean="0"/>
              <a:pPr>
                <a:defRPr/>
              </a:pPr>
              <a:t>9</a:t>
            </a:fld>
            <a:endParaRPr lang="en-US" altLang="en-US"/>
          </a:p>
        </p:txBody>
      </p:sp>
    </p:spTree>
    <p:extLst>
      <p:ext uri="{BB962C8B-B14F-4D97-AF65-F5344CB8AC3E}">
        <p14:creationId xmlns:p14="http://schemas.microsoft.com/office/powerpoint/2010/main" val="2410183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381000" y="6451600"/>
            <a:ext cx="8382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Line 5"/>
          <p:cNvSpPr>
            <a:spLocks noChangeShapeType="1"/>
          </p:cNvSpPr>
          <p:nvPr/>
        </p:nvSpPr>
        <p:spPr bwMode="auto">
          <a:xfrm>
            <a:off x="381000" y="1231900"/>
            <a:ext cx="8382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 name="Picture 1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350" y="3698875"/>
            <a:ext cx="2605088"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381000" y="500063"/>
            <a:ext cx="8382000" cy="641350"/>
          </a:xfrm>
          <a:prstGeom prst="rect">
            <a:avLst/>
          </a:prstGeom>
          <a:noFill/>
          <a:ln>
            <a:noFill/>
          </a:ln>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3600" b="1" i="1"/>
              <a:t>Department of the Air Force</a:t>
            </a:r>
          </a:p>
        </p:txBody>
      </p:sp>
      <p:sp>
        <p:nvSpPr>
          <p:cNvPr id="50191" name="Rectangle 15"/>
          <p:cNvSpPr>
            <a:spLocks noGrp="1" noChangeArrowheads="1"/>
          </p:cNvSpPr>
          <p:nvPr>
            <p:ph type="ctrTitle"/>
          </p:nvPr>
        </p:nvSpPr>
        <p:spPr>
          <a:xfrm>
            <a:off x="276225" y="1962150"/>
            <a:ext cx="8486775" cy="1600200"/>
          </a:xfrm>
        </p:spPr>
        <p:txBody>
          <a:bodyPr/>
          <a:lstStyle>
            <a:lvl1pPr>
              <a:defRPr sz="4400" i="0"/>
            </a:lvl1pPr>
          </a:lstStyle>
          <a:p>
            <a:r>
              <a:rPr lang="en-US"/>
              <a:t>Click to edit Master title style</a:t>
            </a:r>
          </a:p>
        </p:txBody>
      </p:sp>
      <p:sp>
        <p:nvSpPr>
          <p:cNvPr id="7" name="Date Placeholder 6"/>
          <p:cNvSpPr>
            <a:spLocks noGrp="1" noChangeArrowheads="1"/>
          </p:cNvSpPr>
          <p:nvPr>
            <p:ph type="dt" sz="half" idx="10"/>
          </p:nvPr>
        </p:nvSpPr>
        <p:spPr/>
        <p:txBody>
          <a:bodyPr/>
          <a:lstStyle>
            <a:lvl1pPr>
              <a:defRPr/>
            </a:lvl1pPr>
          </a:lstStyle>
          <a:p>
            <a:pPr>
              <a:defRPr/>
            </a:pPr>
            <a:r>
              <a:rPr lang="en-US"/>
              <a:t>As of: </a:t>
            </a:r>
          </a:p>
        </p:txBody>
      </p:sp>
      <p:sp>
        <p:nvSpPr>
          <p:cNvPr id="8" name="Slide Number Placeholder 7"/>
          <p:cNvSpPr>
            <a:spLocks noGrp="1" noChangeArrowheads="1"/>
          </p:cNvSpPr>
          <p:nvPr>
            <p:ph type="sldNum" sz="quarter" idx="11"/>
          </p:nvPr>
        </p:nvSpPr>
        <p:spPr/>
        <p:txBody>
          <a:bodyPr/>
          <a:lstStyle>
            <a:lvl1pPr>
              <a:defRPr smtClean="0"/>
            </a:lvl1pPr>
          </a:lstStyle>
          <a:p>
            <a:pPr>
              <a:defRPr/>
            </a:pPr>
            <a:fld id="{1039118B-D97D-4BC3-9B50-234327CD9C51}"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103195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smtClean="0"/>
            </a:lvl1pPr>
          </a:lstStyle>
          <a:p>
            <a:pPr>
              <a:defRPr/>
            </a:pPr>
            <a:fld id="{FC03CA1C-2D14-407E-AE19-99AFF3C4F19E}"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1907346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5438" y="76200"/>
            <a:ext cx="2132012"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6225" y="76200"/>
            <a:ext cx="6246813"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smtClean="0"/>
            </a:lvl1pPr>
          </a:lstStyle>
          <a:p>
            <a:pPr>
              <a:defRPr/>
            </a:pPr>
            <a:fld id="{41DB256E-4A80-4062-AEC5-5B7F194465A8}"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231074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381000" y="6451600"/>
            <a:ext cx="8382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Line 5"/>
          <p:cNvSpPr>
            <a:spLocks noChangeShapeType="1"/>
          </p:cNvSpPr>
          <p:nvPr/>
        </p:nvSpPr>
        <p:spPr bwMode="auto">
          <a:xfrm>
            <a:off x="381000" y="1231900"/>
            <a:ext cx="8382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Text Box 14"/>
          <p:cNvSpPr txBox="1">
            <a:spLocks noChangeArrowheads="1"/>
          </p:cNvSpPr>
          <p:nvPr/>
        </p:nvSpPr>
        <p:spPr bwMode="auto">
          <a:xfrm>
            <a:off x="381000" y="500063"/>
            <a:ext cx="8382000" cy="641350"/>
          </a:xfrm>
          <a:prstGeom prst="rect">
            <a:avLst/>
          </a:prstGeom>
          <a:noFill/>
          <a:ln>
            <a:noFill/>
          </a:ln>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3600" b="1" i="1"/>
              <a:t>Department of the Air Force</a:t>
            </a:r>
          </a:p>
        </p:txBody>
      </p:sp>
      <p:sp>
        <p:nvSpPr>
          <p:cNvPr id="6" name="Text Box 1029"/>
          <p:cNvSpPr txBox="1">
            <a:spLocks noChangeArrowheads="1"/>
          </p:cNvSpPr>
          <p:nvPr userDrawn="1"/>
        </p:nvSpPr>
        <p:spPr bwMode="auto">
          <a:xfrm>
            <a:off x="381000" y="1271588"/>
            <a:ext cx="8382000" cy="336550"/>
          </a:xfrm>
          <a:prstGeom prst="rect">
            <a:avLst/>
          </a:prstGeom>
          <a:noFill/>
          <a:ln>
            <a:noFill/>
          </a:ln>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spcBef>
                <a:spcPct val="50000"/>
              </a:spcBef>
              <a:defRPr/>
            </a:pPr>
            <a:r>
              <a:rPr lang="en-US" altLang="en-US" sz="1600" b="1" i="1">
                <a:latin typeface="Century Schoolbook" panose="02040604050505020304" pitchFamily="18" charset="0"/>
              </a:rPr>
              <a:t>I n t e g r i t y  -  S e r v i c e  -  E x c e l </a:t>
            </a:r>
            <a:r>
              <a:rPr lang="en-US" altLang="en-US" sz="1600" b="1" i="1" err="1">
                <a:latin typeface="Century Schoolbook" panose="02040604050505020304" pitchFamily="18" charset="0"/>
              </a:rPr>
              <a:t>l</a:t>
            </a:r>
            <a:r>
              <a:rPr lang="en-US" altLang="en-US" sz="1600" b="1" i="1">
                <a:latin typeface="Century Schoolbook" panose="02040604050505020304" pitchFamily="18" charset="0"/>
              </a:rPr>
              <a:t> e n c e</a:t>
            </a:r>
          </a:p>
        </p:txBody>
      </p:sp>
      <p:pic>
        <p:nvPicPr>
          <p:cNvPr id="7" name="Picture 1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350" y="3698875"/>
            <a:ext cx="2605088"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1" name="Rectangle 15"/>
          <p:cNvSpPr>
            <a:spLocks noGrp="1" noChangeArrowheads="1"/>
          </p:cNvSpPr>
          <p:nvPr>
            <p:ph type="ctrTitle"/>
          </p:nvPr>
        </p:nvSpPr>
        <p:spPr>
          <a:xfrm>
            <a:off x="276225" y="1962150"/>
            <a:ext cx="8486775" cy="1600200"/>
          </a:xfrm>
        </p:spPr>
        <p:txBody>
          <a:bodyPr/>
          <a:lstStyle>
            <a:lvl1pPr>
              <a:defRPr sz="4400" i="0"/>
            </a:lvl1pPr>
          </a:lstStyle>
          <a:p>
            <a:r>
              <a:rPr lang="en-US"/>
              <a:t>Click to edit Master title style</a:t>
            </a:r>
          </a:p>
        </p:txBody>
      </p:sp>
      <p:sp>
        <p:nvSpPr>
          <p:cNvPr id="8" name="Date Placeholder 6"/>
          <p:cNvSpPr>
            <a:spLocks noGrp="1" noChangeArrowheads="1"/>
          </p:cNvSpPr>
          <p:nvPr>
            <p:ph type="dt" sz="half" idx="10"/>
          </p:nvPr>
        </p:nvSpPr>
        <p:spPr/>
        <p:txBody>
          <a:bodyPr/>
          <a:lstStyle>
            <a:lvl1pPr>
              <a:defRPr/>
            </a:lvl1pPr>
          </a:lstStyle>
          <a:p>
            <a:pPr>
              <a:defRPr/>
            </a:pPr>
            <a:r>
              <a:rPr lang="en-US"/>
              <a:t>As of: </a:t>
            </a:r>
          </a:p>
        </p:txBody>
      </p:sp>
      <p:sp>
        <p:nvSpPr>
          <p:cNvPr id="9" name="Slide Number Placeholder 7"/>
          <p:cNvSpPr>
            <a:spLocks noGrp="1" noChangeArrowheads="1"/>
          </p:cNvSpPr>
          <p:nvPr>
            <p:ph type="sldNum" sz="quarter" idx="11"/>
          </p:nvPr>
        </p:nvSpPr>
        <p:spPr/>
        <p:txBody>
          <a:bodyPr/>
          <a:lstStyle>
            <a:lvl1pPr>
              <a:defRPr smtClean="0"/>
            </a:lvl1pPr>
          </a:lstStyle>
          <a:p>
            <a:pPr>
              <a:defRPr/>
            </a:pPr>
            <a:fld id="{CE145766-500C-4AAA-B351-5D290FA85B55}"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868980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smtClean="0"/>
            </a:lvl1pPr>
          </a:lstStyle>
          <a:p>
            <a:pPr>
              <a:defRPr/>
            </a:pPr>
            <a:fld id="{C820F675-A961-4B75-B01A-163CC635EAC7}"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203308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smtClean="0"/>
            </a:lvl1pPr>
          </a:lstStyle>
          <a:p>
            <a:pPr>
              <a:defRPr/>
            </a:pPr>
            <a:fld id="{F01A9769-CB2C-446A-8CC2-E9BC07E77AD5}"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950322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6225" y="1504950"/>
            <a:ext cx="4122738"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1363" y="1504950"/>
            <a:ext cx="4122737"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r>
              <a:rPr lang="en-US"/>
              <a:t>As of: </a:t>
            </a:r>
          </a:p>
        </p:txBody>
      </p:sp>
      <p:sp>
        <p:nvSpPr>
          <p:cNvPr id="6" name="Slide Number Placeholder 5"/>
          <p:cNvSpPr>
            <a:spLocks noGrp="1"/>
          </p:cNvSpPr>
          <p:nvPr>
            <p:ph type="sldNum" sz="quarter" idx="11"/>
          </p:nvPr>
        </p:nvSpPr>
        <p:spPr/>
        <p:txBody>
          <a:bodyPr/>
          <a:lstStyle>
            <a:lvl1pPr>
              <a:defRPr smtClean="0"/>
            </a:lvl1pPr>
          </a:lstStyle>
          <a:p>
            <a:pPr>
              <a:defRPr/>
            </a:pPr>
            <a:fld id="{7B35EAE0-B06D-4132-8F7E-21B4A34B9AE5}"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1394059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66850" y="95250"/>
            <a:ext cx="6096000" cy="104140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r>
              <a:rPr lang="en-US"/>
              <a:t>As of: </a:t>
            </a:r>
          </a:p>
        </p:txBody>
      </p:sp>
      <p:sp>
        <p:nvSpPr>
          <p:cNvPr id="8" name="Slide Number Placeholder 7"/>
          <p:cNvSpPr>
            <a:spLocks noGrp="1"/>
          </p:cNvSpPr>
          <p:nvPr>
            <p:ph type="sldNum" sz="quarter" idx="11"/>
          </p:nvPr>
        </p:nvSpPr>
        <p:spPr/>
        <p:txBody>
          <a:bodyPr/>
          <a:lstStyle>
            <a:lvl1pPr>
              <a:defRPr smtClean="0"/>
            </a:lvl1pPr>
          </a:lstStyle>
          <a:p>
            <a:pPr>
              <a:defRPr/>
            </a:pPr>
            <a:fld id="{29B1DABD-57A5-435A-9B3D-E88AE77D73DB}"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1610701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r>
              <a:rPr lang="en-US"/>
              <a:t>As of: </a:t>
            </a:r>
          </a:p>
        </p:txBody>
      </p:sp>
      <p:sp>
        <p:nvSpPr>
          <p:cNvPr id="4" name="Slide Number Placeholder 3"/>
          <p:cNvSpPr>
            <a:spLocks noGrp="1"/>
          </p:cNvSpPr>
          <p:nvPr>
            <p:ph type="sldNum" sz="quarter" idx="11"/>
          </p:nvPr>
        </p:nvSpPr>
        <p:spPr/>
        <p:txBody>
          <a:bodyPr/>
          <a:lstStyle>
            <a:lvl1pPr>
              <a:defRPr smtClean="0"/>
            </a:lvl1pPr>
          </a:lstStyle>
          <a:p>
            <a:pPr>
              <a:defRPr/>
            </a:pPr>
            <a:fld id="{7E3CA61F-EA7D-4417-878F-131749F9F3ED}"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371099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As of: </a:t>
            </a:r>
          </a:p>
        </p:txBody>
      </p:sp>
      <p:sp>
        <p:nvSpPr>
          <p:cNvPr id="3" name="Slide Number Placeholder 2"/>
          <p:cNvSpPr>
            <a:spLocks noGrp="1"/>
          </p:cNvSpPr>
          <p:nvPr>
            <p:ph type="sldNum" sz="quarter" idx="11"/>
          </p:nvPr>
        </p:nvSpPr>
        <p:spPr/>
        <p:txBody>
          <a:bodyPr/>
          <a:lstStyle>
            <a:lvl1pPr>
              <a:defRPr smtClean="0"/>
            </a:lvl1pPr>
          </a:lstStyle>
          <a:p>
            <a:pPr>
              <a:defRPr/>
            </a:pPr>
            <a:fld id="{E4916346-31E8-4713-AEF2-EC75A608F712}"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1704394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smtClean="0"/>
            </a:lvl1pPr>
          </a:lstStyle>
          <a:p>
            <a:pPr>
              <a:defRPr/>
            </a:pPr>
            <a:fld id="{EA064DEF-67ED-4651-85A5-C16D1F742DB3}"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4178874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smtClean="0"/>
            </a:lvl1pPr>
          </a:lstStyle>
          <a:p>
            <a:pPr>
              <a:defRPr/>
            </a:pPr>
            <a:fld id="{D806B61B-D516-4698-BE10-AC52E61A5A7A}"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2639119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5438" y="1295400"/>
            <a:ext cx="2132012"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6225" y="1295400"/>
            <a:ext cx="6246813"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smtClean="0"/>
            </a:lvl1pPr>
          </a:lstStyle>
          <a:p>
            <a:pPr>
              <a:defRPr/>
            </a:pPr>
            <a:fld id="{84B3BA85-75FB-4DBD-8921-7229F89E0698}"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2699606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A4BE5-FE46-EA43-B6B0-450DE02CC3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764"/>
            <a:ext cx="7631083" cy="5379290"/>
          </a:xfrm>
          <a:prstGeom prst="rect">
            <a:avLst/>
          </a:prstGeom>
        </p:spPr>
      </p:pic>
      <p:sp>
        <p:nvSpPr>
          <p:cNvPr id="5" name="Rectangle 4">
            <a:extLst>
              <a:ext uri="{FF2B5EF4-FFF2-40B4-BE49-F238E27FC236}">
                <a16:creationId xmlns:a16="http://schemas.microsoft.com/office/drawing/2014/main" id="{3566EC07-D962-6647-8E4E-0283A02CE19B}"/>
              </a:ext>
            </a:extLst>
          </p:cNvPr>
          <p:cNvSpPr/>
          <p:nvPr userDrawn="1"/>
        </p:nvSpPr>
        <p:spPr>
          <a:xfrm>
            <a:off x="0" y="0"/>
            <a:ext cx="9144000" cy="5479712"/>
          </a:xfrm>
          <a:prstGeom prst="rect">
            <a:avLst/>
          </a:prstGeom>
          <a:gradFill>
            <a:gsLst>
              <a:gs pos="0">
                <a:schemeClr val="bg1">
                  <a:alpha val="0"/>
                </a:schemeClr>
              </a:gs>
              <a:gs pos="7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9144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127859" y="2217074"/>
            <a:ext cx="7016141" cy="2292350"/>
          </a:xfrm>
          <a:noFill/>
        </p:spPr>
        <p:txBody>
          <a:bodyPr wrap="square" lIns="365760" tIns="822960" rIns="1097280" bIns="822960" anchor="ctr" anchorCtr="0">
            <a:noAutofit/>
          </a:bodyPr>
          <a:lstStyle>
            <a:lvl1pPr marL="0" indent="0">
              <a:buFont typeface="Arial" panose="020B0604020202020204" pitchFamily="34" charset="0"/>
              <a:buNone/>
              <a:tabLst/>
              <a:defRPr sz="2700" b="1" i="0">
                <a:solidFill>
                  <a:schemeClr val="tx2"/>
                </a:solidFill>
                <a:latin typeface="Arial" panose="020B0604020202020204" pitchFamily="34" charset="0"/>
                <a:cs typeface="Arial" panose="020B0604020202020204" pitchFamily="34" charset="0"/>
              </a:defRPr>
            </a:lvl1pPr>
            <a:lvl2pPr marL="7144" indent="0">
              <a:buFontTx/>
              <a:buNone/>
              <a:tabLst/>
              <a:defRPr sz="1800">
                <a:solidFill>
                  <a:schemeClr val="tx2"/>
                </a:solidFill>
                <a:latin typeface="Arial" panose="020B0604020202020204" pitchFamily="34" charset="0"/>
                <a:cs typeface="Arial" panose="020B0604020202020204" pitchFamily="34" charset="0"/>
              </a:defRPr>
            </a:lvl2pPr>
            <a:lvl3pPr marL="685800" indent="0">
              <a:buFontTx/>
              <a:buNone/>
              <a:defRPr/>
            </a:lvl3pPr>
            <a:lvl4pPr marL="1028700" indent="0">
              <a:buFontTx/>
              <a:buNone/>
              <a:defRPr/>
            </a:lvl4pPr>
            <a:lvl5pPr marL="1371600" indent="0">
              <a:buFontTx/>
              <a:buNone/>
              <a:defRPr/>
            </a:lvl5pPr>
          </a:lstStyle>
          <a:p>
            <a:pPr lvl="0"/>
            <a:r>
              <a:rPr lang="en-US"/>
              <a:t>Click to edit title</a:t>
            </a:r>
          </a:p>
          <a:p>
            <a:pPr lvl="1"/>
            <a:r>
              <a:rPr lang="en-US"/>
              <a:t>Click to edit subtitle</a:t>
            </a:r>
          </a:p>
        </p:txBody>
      </p:sp>
      <p:sp>
        <p:nvSpPr>
          <p:cNvPr id="16" name="Text Placeholder 46">
            <a:extLst>
              <a:ext uri="{FF2B5EF4-FFF2-40B4-BE49-F238E27FC236}">
                <a16:creationId xmlns:a16="http://schemas.microsoft.com/office/drawing/2014/main" id="{F11E7C5D-AAED-604F-85A8-6DB539F1F601}"/>
              </a:ext>
            </a:extLst>
          </p:cNvPr>
          <p:cNvSpPr>
            <a:spLocks noGrp="1"/>
          </p:cNvSpPr>
          <p:nvPr>
            <p:ph type="body" sz="quarter" idx="16"/>
          </p:nvPr>
        </p:nvSpPr>
        <p:spPr>
          <a:xfrm>
            <a:off x="502607" y="273298"/>
            <a:ext cx="1906486" cy="1392237"/>
          </a:xfrm>
          <a:effectLst/>
        </p:spPr>
        <p:txBody>
          <a:bodyPr lIns="0" rIns="0" bIns="0" anchor="b" anchorCtr="0">
            <a:noAutofit/>
          </a:bodyPr>
          <a:lstStyle>
            <a:lvl1pPr marL="5954" indent="0">
              <a:buFontTx/>
              <a:buNone/>
              <a:tabLst/>
              <a:defRPr sz="1200" b="1" i="0">
                <a:solidFill>
                  <a:schemeClr val="bg1"/>
                </a:solidFill>
                <a:latin typeface="Arial" panose="020B0604020202020204" pitchFamily="34" charset="0"/>
                <a:cs typeface="Arial" panose="020B0604020202020204" pitchFamily="34" charset="0"/>
              </a:defRPr>
            </a:lvl1pPr>
            <a:lvl2pPr marL="342900" indent="0">
              <a:buFontTx/>
              <a:buNone/>
              <a:defRPr b="0" i="0">
                <a:solidFill>
                  <a:schemeClr val="bg1"/>
                </a:solidFill>
                <a:latin typeface="Myriad Pro Cond" panose="020B0506030403020204" pitchFamily="34" charset="0"/>
              </a:defRPr>
            </a:lvl2pPr>
            <a:lvl3pPr marL="5954" indent="0">
              <a:buFontTx/>
              <a:buNone/>
              <a:tabLst/>
              <a:defRPr sz="1200" b="0" i="0">
                <a:solidFill>
                  <a:schemeClr val="bg1"/>
                </a:solidFill>
                <a:latin typeface="Arial" panose="020B0604020202020204" pitchFamily="34" charset="0"/>
                <a:cs typeface="Arial" panose="020B0604020202020204" pitchFamily="34" charset="0"/>
              </a:defRPr>
            </a:lvl3pPr>
            <a:lvl4pPr marL="1028700" indent="0">
              <a:buFontTx/>
              <a:buNone/>
              <a:defRPr b="0" i="0">
                <a:solidFill>
                  <a:schemeClr val="bg1"/>
                </a:solidFill>
                <a:latin typeface="Myriad Pro Cond" panose="020B0506030403020204" pitchFamily="34" charset="0"/>
              </a:defRPr>
            </a:lvl4pPr>
            <a:lvl5pPr marL="13716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610926E-0A3C-C1B9-33F0-0FCC7333AFB3}"/>
              </a:ext>
            </a:extLst>
          </p:cNvPr>
          <p:cNvPicPr>
            <a:picLocks noChangeAspect="1"/>
          </p:cNvPicPr>
          <p:nvPr userDrawn="1"/>
        </p:nvPicPr>
        <p:blipFill>
          <a:blip r:embed="rId3"/>
          <a:stretch>
            <a:fillRect/>
          </a:stretch>
        </p:blipFill>
        <p:spPr>
          <a:xfrm>
            <a:off x="4353209" y="5913998"/>
            <a:ext cx="4381500" cy="469900"/>
          </a:xfrm>
          <a:prstGeom prst="rect">
            <a:avLst/>
          </a:prstGeom>
        </p:spPr>
      </p:pic>
    </p:spTree>
    <p:extLst>
      <p:ext uri="{BB962C8B-B14F-4D97-AF65-F5344CB8AC3E}">
        <p14:creationId xmlns:p14="http://schemas.microsoft.com/office/powerpoint/2010/main" val="42704392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D50072D3-05A5-482E-A3EB-353E561A9196}"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4237583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9144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6"/>
            <a:ext cx="9144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6708438" y="6543675"/>
            <a:ext cx="207645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450B8DDB-CE11-429D-85B4-51A735BB53D5}"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78770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96F586D4-7A54-4549-BAD2-CF53AF643432}"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703660" y="1739902"/>
            <a:ext cx="7811690" cy="4327523"/>
          </a:xfrm>
          <a:prstGeom prst="rect">
            <a:avLst/>
          </a:prstGeom>
        </p:spPr>
        <p:txBody>
          <a:bodyPr/>
          <a:lstStyle>
            <a:lvl1pPr marL="0" marR="0" indent="0" algn="l" defTabSz="685800" rtl="0" eaLnBrk="1" fontAlgn="auto" latinLnBrk="0" hangingPunct="1">
              <a:lnSpc>
                <a:spcPct val="90000"/>
              </a:lnSpc>
              <a:spcBef>
                <a:spcPts val="750"/>
              </a:spcBef>
              <a:spcAft>
                <a:spcPts val="0"/>
              </a:spcAft>
              <a:buClr>
                <a:schemeClr val="bg2"/>
              </a:buClr>
              <a:buSzTx/>
              <a:buFontTx/>
              <a:buNone/>
              <a:tabLst/>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3380857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9144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6"/>
            <a:ext cx="9144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6708438" y="6543675"/>
            <a:ext cx="207645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3428C514-5AFB-4E0D-96CC-A72140979FA9}"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881691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4755259" y="1739901"/>
            <a:ext cx="3760091"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0FEA651F-E5F9-40B6-B4D2-D273547B1F7D}"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703612" y="1739901"/>
            <a:ext cx="3811238" cy="4207040"/>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095866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739901"/>
            <a:ext cx="3760091"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CB54859D-8750-409C-8625-BE18614A70FB}"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4704112" y="1739901"/>
            <a:ext cx="3811238" cy="4207040"/>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418362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703614" y="558603"/>
            <a:ext cx="5028113"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739901"/>
            <a:ext cx="5028115"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48415CA5-87AF-47DC-BF39-269FDB32D28E}"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1"/>
            <a:ext cx="2794673"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522288"/>
            <a:ext cx="2189748" cy="4351338"/>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756629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739901"/>
            <a:ext cx="5028115"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6C385DCA-86F8-48A1-BC01-515B9EF95CED}"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1"/>
            <a:ext cx="2794673"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522288"/>
            <a:ext cx="2189748" cy="4351338"/>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703614" y="558603"/>
            <a:ext cx="5028113"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2909604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smtClean="0"/>
            </a:lvl1pPr>
          </a:lstStyle>
          <a:p>
            <a:pPr>
              <a:defRPr/>
            </a:pPr>
            <a:fld id="{CA4D04A6-F339-40A5-868B-858C823014B4}"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528907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739901"/>
            <a:ext cx="5028115"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B23E53E9-476D-415B-992E-BDFF6EF4BC66}"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1"/>
            <a:ext cx="2794673"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522288"/>
            <a:ext cx="2189748" cy="4351338"/>
          </a:xfrm>
          <a:prstGeom prst="rect">
            <a:avLst/>
          </a:prstGeom>
        </p:spPr>
        <p:txBody>
          <a:bodyPr>
            <a:normAutofit/>
          </a:bodyPr>
          <a:lstStyle>
            <a:lvl1pPr marL="0" indent="0">
              <a:buFontTx/>
              <a:buNone/>
              <a:defRPr sz="1650">
                <a:solidFill>
                  <a:schemeClr val="tx1">
                    <a:lumMod val="65000"/>
                    <a:lumOff val="3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703614" y="558603"/>
            <a:ext cx="5028113"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1451868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5132786" y="1"/>
            <a:ext cx="4010024"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9144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6"/>
            <a:ext cx="9144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6708438" y="6543675"/>
            <a:ext cx="207645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5137547" y="0"/>
            <a:ext cx="4005263" cy="907549"/>
          </a:xfrm>
          <a:prstGeom prst="rect">
            <a:avLst/>
          </a:prstGeom>
          <a:noFill/>
        </p:spPr>
        <p:txBody>
          <a:bodyPr lIns="274320" tIns="365760" rIns="274320">
            <a:normAutofit/>
          </a:bodyPr>
          <a:lstStyle>
            <a:lvl1pPr marL="0" indent="0">
              <a:buFontTx/>
              <a:buNone/>
              <a:defRPr sz="2400" b="1" i="0">
                <a:solidFill>
                  <a:schemeClr val="bg1"/>
                </a:solidFill>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5337711" y="1064713"/>
            <a:ext cx="3449240" cy="4515349"/>
          </a:xfrm>
          <a:prstGeom prst="rect">
            <a:avLst/>
          </a:prstGeom>
        </p:spPr>
        <p:txBody>
          <a:bodyPr lIns="0">
            <a:normAutofit/>
          </a:bodyPr>
          <a:lstStyle>
            <a:lvl1pPr marL="260747" indent="-257175">
              <a:buClr>
                <a:schemeClr val="bg1"/>
              </a:buClr>
              <a:tabLst/>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17B092BB-A36E-4D45-913B-D4E7DF57550A}"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1"/>
            <a:ext cx="5132786" cy="6228267"/>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860517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703613" y="1709739"/>
            <a:ext cx="7806974" cy="2852737"/>
          </a:xfrm>
        </p:spPr>
        <p:txBody>
          <a:bodyPr anchor="ctr" anchorCtr="0"/>
          <a:lstStyle>
            <a:lvl1pPr>
              <a:defRPr sz="36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703612" y="4589464"/>
            <a:ext cx="7806975"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124D1C10-7244-4F7D-85A6-47EB9DE0C561}" type="datetime1">
              <a:rPr lang="en-US" smtClean="0"/>
              <a:t>3/17/2025</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746128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703612" y="1739901"/>
            <a:ext cx="3811238"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4704112" y="1739901"/>
            <a:ext cx="3811238"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9D8D0952-BA26-4701-899B-B1F032706965}" type="datetime1">
              <a:rPr lang="en-US" smtClean="0"/>
              <a:t>3/17/2025</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Business Sensitive</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848418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703612" y="2413000"/>
            <a:ext cx="3811238"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4704112" y="2413000"/>
            <a:ext cx="3811238"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4184FDA0-DE12-4DFC-BF5E-C35A5BA2D2BE}" type="datetime1">
              <a:rPr lang="en-US" smtClean="0"/>
              <a:t>3/17/2025</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Business Sensitive</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703660" y="1589088"/>
            <a:ext cx="3811190" cy="766763"/>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4702969" y="1589088"/>
            <a:ext cx="3811190" cy="766763"/>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subhead 2 </a:t>
            </a:r>
          </a:p>
        </p:txBody>
      </p:sp>
    </p:spTree>
    <p:extLst>
      <p:ext uri="{BB962C8B-B14F-4D97-AF65-F5344CB8AC3E}">
        <p14:creationId xmlns:p14="http://schemas.microsoft.com/office/powerpoint/2010/main" val="2251300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36550"/>
            <a:ext cx="9144000" cy="68580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6247747"/>
            <a:ext cx="9144000" cy="610252"/>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154306" y="5178484"/>
            <a:ext cx="4835388" cy="456087"/>
          </a:xfrm>
          <a:prstGeom prst="rect">
            <a:avLst/>
          </a:prstGeom>
          <a:noFill/>
        </p:spPr>
        <p:txBody>
          <a:bodyPr wrap="square" rtlCol="0">
            <a:spAutoFit/>
          </a:bodyPr>
          <a:lstStyle/>
          <a:p>
            <a:pPr algn="ctr"/>
            <a:r>
              <a:rPr lang="en-US" sz="788" i="1">
                <a:solidFill>
                  <a:schemeClr val="bg1">
                    <a:lumMod val="65000"/>
                  </a:schemeClr>
                </a:solidFill>
              </a:rPr>
              <a:t>Battelle Energy Alliance manages INL for the U.S. Department of Energy’s Office of Nuclear Energy. </a:t>
            </a:r>
            <a:br>
              <a:rPr lang="en-US" sz="788" i="1">
                <a:solidFill>
                  <a:schemeClr val="bg1">
                    <a:lumMod val="65000"/>
                  </a:schemeClr>
                </a:solidFill>
              </a:rPr>
            </a:br>
            <a:r>
              <a:rPr lang="en-US" sz="788" i="1">
                <a:solidFill>
                  <a:schemeClr val="bg1">
                    <a:lumMod val="65000"/>
                  </a:schemeClr>
                </a:solidFill>
              </a:rPr>
              <a:t>INL is the nation’s center for nuclear energy research and development, and also performs research </a:t>
            </a:r>
            <a:br>
              <a:rPr lang="en-US" sz="788" i="1">
                <a:solidFill>
                  <a:schemeClr val="bg1">
                    <a:lumMod val="65000"/>
                  </a:schemeClr>
                </a:solidFill>
              </a:rPr>
            </a:br>
            <a:r>
              <a:rPr lang="en-US" sz="788" i="1">
                <a:solidFill>
                  <a:schemeClr val="bg1">
                    <a:lumMod val="65000"/>
                  </a:schemeClr>
                </a:solidFill>
              </a:rPr>
              <a:t>in each of DOE’s strategic goal areas: energy, national security, science and the environment.</a:t>
            </a:r>
            <a:endParaRPr lang="en-US" sz="788">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3075709" y="6417425"/>
            <a:ext cx="2992582" cy="253916"/>
          </a:xfrm>
          <a:prstGeom prst="rect">
            <a:avLst/>
          </a:prstGeom>
          <a:noFill/>
        </p:spPr>
        <p:txBody>
          <a:bodyPr wrap="square" rtlCol="0">
            <a:spAutoFit/>
          </a:bodyPr>
          <a:lstStyle/>
          <a:p>
            <a:pPr algn="ctr"/>
            <a:r>
              <a:rPr lang="en-US" sz="1050" spc="45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4039548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6"/>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50">
              <a:solidFill>
                <a:srgbClr val="FFFFFF"/>
              </a:solidFill>
              <a:ea typeface="ＭＳ Ｐゴシック" pitchFamily="-106" charset="-128"/>
              <a:cs typeface="ＭＳ Ｐゴシック" pitchFamily="-106" charset="-128"/>
            </a:endParaRPr>
          </a:p>
        </p:txBody>
      </p:sp>
      <p:sp>
        <p:nvSpPr>
          <p:cNvPr id="19" name="Subtitle 2"/>
          <p:cNvSpPr>
            <a:spLocks noGrp="1"/>
          </p:cNvSpPr>
          <p:nvPr>
            <p:ph type="subTitle" idx="1"/>
          </p:nvPr>
        </p:nvSpPr>
        <p:spPr>
          <a:xfrm>
            <a:off x="554341" y="1544721"/>
            <a:ext cx="8269754" cy="702831"/>
          </a:xfrm>
          <a:prstGeom prst="rect">
            <a:avLst/>
          </a:prstGeom>
        </p:spPr>
        <p:txBody>
          <a:bodyPr>
            <a:normAutofit/>
          </a:bodyPr>
          <a:lstStyle>
            <a:lvl1pPr marL="0" indent="0" algn="l">
              <a:buNone/>
              <a:defRPr sz="3001" b="1" i="0">
                <a:solidFill>
                  <a:srgbClr val="282B2E"/>
                </a:solidFill>
                <a:latin typeface="+mj-lt"/>
                <a:cs typeface="Aria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554669" y="2400760"/>
            <a:ext cx="4171052" cy="331125"/>
          </a:xfrm>
          <a:prstGeom prst="rect">
            <a:avLst/>
          </a:prstGeom>
        </p:spPr>
        <p:txBody>
          <a:bodyPr/>
          <a:lstStyle>
            <a:lvl1pPr marL="0" marR="0" indent="0" algn="l" defTabSz="342991" rtl="0" eaLnBrk="1" fontAlgn="auto" latinLnBrk="0" hangingPunct="1">
              <a:lnSpc>
                <a:spcPct val="100000"/>
              </a:lnSpc>
              <a:spcBef>
                <a:spcPct val="20000"/>
              </a:spcBef>
              <a:spcAft>
                <a:spcPts val="0"/>
              </a:spcAft>
              <a:buClrTx/>
              <a:buSzTx/>
              <a:buFontTx/>
              <a:buNone/>
              <a:tabLst/>
              <a:defRPr kumimoji="0" lang="en-US" sz="1200" b="1" i="0" u="none" strike="noStrike" kern="1200" cap="none" spc="0" normalizeH="0" baseline="0" noProof="0">
                <a:ln>
                  <a:noFill/>
                </a:ln>
                <a:solidFill>
                  <a:srgbClr val="282B2E"/>
                </a:solidFill>
                <a:effectLst/>
                <a:uLnTx/>
                <a:uFillTx/>
                <a:latin typeface="+mn-lt"/>
                <a:cs typeface="Arial"/>
              </a:defRPr>
            </a:lvl1pPr>
          </a:lstStyle>
          <a:p>
            <a:pPr lvl="0"/>
            <a:r>
              <a:rPr lang="en-US" noProof="0"/>
              <a:t>Edit Master text styles</a:t>
            </a:r>
          </a:p>
        </p:txBody>
      </p:sp>
      <p:sp>
        <p:nvSpPr>
          <p:cNvPr id="22" name="Text Placeholder 18"/>
          <p:cNvSpPr>
            <a:spLocks noGrp="1"/>
          </p:cNvSpPr>
          <p:nvPr>
            <p:ph type="body" sz="quarter" idx="13"/>
          </p:nvPr>
        </p:nvSpPr>
        <p:spPr>
          <a:xfrm>
            <a:off x="559106" y="2848575"/>
            <a:ext cx="1854939" cy="288687"/>
          </a:xfrm>
          <a:prstGeom prst="rect">
            <a:avLst/>
          </a:prstGeom>
        </p:spPr>
        <p:txBody>
          <a:bodyPr>
            <a:normAutofit/>
          </a:bodyPr>
          <a:lstStyle>
            <a:lvl1pPr>
              <a:buNone/>
              <a:defRPr sz="900">
                <a:solidFill>
                  <a:srgbClr val="282B2E"/>
                </a:solidFill>
                <a:latin typeface="+mn-lt"/>
                <a:cs typeface="Arial"/>
              </a:defRPr>
            </a:lvl1pPr>
            <a:lvl5pPr>
              <a:defRPr/>
            </a:lvl5pPr>
          </a:lstStyle>
          <a:p>
            <a:pPr lvl="0"/>
            <a:r>
              <a:rPr lang="en-US"/>
              <a:t>Edit Master text styles</a:t>
            </a:r>
          </a:p>
        </p:txBody>
      </p:sp>
      <p:pic>
        <p:nvPicPr>
          <p:cNvPr id="9" name="Google Shape;268;g9b3e272eed_0_102" descr="Colorful icebergs">
            <a:extLst>
              <a:ext uri="{FF2B5EF4-FFF2-40B4-BE49-F238E27FC236}">
                <a16:creationId xmlns:a16="http://schemas.microsoft.com/office/drawing/2014/main" id="{5AE79407-A86B-47D2-9A6C-A97C729A8938}"/>
              </a:ext>
            </a:extLst>
          </p:cNvPr>
          <p:cNvPicPr preferRelativeResize="0">
            <a:picLocks noChangeAspect="1"/>
          </p:cNvPicPr>
          <p:nvPr userDrawn="1"/>
        </p:nvPicPr>
        <p:blipFill>
          <a:blip r:embed="rId2" cstate="email">
            <a:extLst>
              <a:ext uri="{28A0092B-C50C-407E-A947-70E740481C1C}">
                <a14:useLocalDpi xmlns:a14="http://schemas.microsoft.com/office/drawing/2010/main" val="0"/>
              </a:ext>
            </a:extLst>
          </a:blip>
          <a:srcRect t="31353" b="31353"/>
          <a:stretch/>
        </p:blipFill>
        <p:spPr>
          <a:xfrm>
            <a:off x="0" y="3842284"/>
            <a:ext cx="9144000" cy="2465183"/>
          </a:xfrm>
          <a:prstGeom prst="rect">
            <a:avLst/>
          </a:prstGeom>
          <a:noFill/>
          <a:ln>
            <a:noFill/>
          </a:ln>
        </p:spPr>
      </p:pic>
      <p:pic>
        <p:nvPicPr>
          <p:cNvPr id="4" name="Picture 3" descr="A picture containing logo&#10;&#10;Description automatically generated">
            <a:extLst>
              <a:ext uri="{FF2B5EF4-FFF2-40B4-BE49-F238E27FC236}">
                <a16:creationId xmlns:a16="http://schemas.microsoft.com/office/drawing/2014/main" id="{E95840BF-1437-4147-9D52-54E64F66BDC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77565" y="73892"/>
            <a:ext cx="1015868" cy="1354138"/>
          </a:xfrm>
          <a:prstGeom prst="rect">
            <a:avLst/>
          </a:prstGeom>
        </p:spPr>
      </p:pic>
      <p:pic>
        <p:nvPicPr>
          <p:cNvPr id="12" name="Picture 11">
            <a:extLst>
              <a:ext uri="{FF2B5EF4-FFF2-40B4-BE49-F238E27FC236}">
                <a16:creationId xmlns:a16="http://schemas.microsoft.com/office/drawing/2014/main" id="{C0122AC9-32E8-41D5-8F9D-B44C94B3F7AB}"/>
              </a:ext>
            </a:extLst>
          </p:cNvPr>
          <p:cNvPicPr>
            <a:picLocks noChangeAspect="1"/>
          </p:cNvPicPr>
          <p:nvPr userDrawn="1"/>
        </p:nvPicPr>
        <p:blipFill>
          <a:blip r:embed="rId4"/>
          <a:stretch>
            <a:fillRect/>
          </a:stretch>
        </p:blipFill>
        <p:spPr>
          <a:xfrm rot="10800000" flipV="1">
            <a:off x="0" y="3558449"/>
            <a:ext cx="9152353" cy="72368"/>
          </a:xfrm>
          <a:prstGeom prst="rect">
            <a:avLst/>
          </a:prstGeom>
        </p:spPr>
      </p:pic>
    </p:spTree>
    <p:extLst>
      <p:ext uri="{BB962C8B-B14F-4D97-AF65-F5344CB8AC3E}">
        <p14:creationId xmlns:p14="http://schemas.microsoft.com/office/powerpoint/2010/main" val="1553586185"/>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358211" y="1046533"/>
            <a:ext cx="8427200" cy="53707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993681"/>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37197" indent="-137197">
              <a:defRPr sz="1650" b="0" baseline="0"/>
            </a:lvl1pPr>
            <a:lvl2pPr>
              <a:buSzPct val="80000"/>
              <a:buFont typeface="Courier New" pitchFamily="49" charset="0"/>
              <a:buChar char="o"/>
              <a:defRPr lang="en-US" sz="1650" kern="1200" dirty="0" smtClean="0">
                <a:solidFill>
                  <a:schemeClr val="tx1"/>
                </a:solidFill>
                <a:latin typeface="+mn-lt"/>
                <a:ea typeface="+mn-ea"/>
                <a:cs typeface="+mn-cs"/>
              </a:defRPr>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4737847" y="1677981"/>
            <a:ext cx="4249271" cy="4267200"/>
          </a:xfrm>
          <a:prstGeom prst="rect">
            <a:avLst/>
          </a:prstGeom>
        </p:spPr>
        <p:txBody>
          <a:bodyPr/>
          <a:lstStyle>
            <a:lvl1pPr marL="137197" indent="-137197">
              <a:defRPr sz="1650" b="0"/>
            </a:lvl1pPr>
            <a:lvl2pPr>
              <a:buSzPct val="80000"/>
              <a:buFont typeface="Courier New" pitchFamily="49" charset="0"/>
              <a:buChar char="o"/>
              <a:defRPr sz="1650"/>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1800" b="1"/>
            </a:lvl1pPr>
          </a:lstStyle>
          <a:p>
            <a:pPr lvl="0"/>
            <a:r>
              <a:rPr lang="en-US"/>
              <a:t>Edit Master text styles</a:t>
            </a:r>
          </a:p>
        </p:txBody>
      </p:sp>
      <p:sp>
        <p:nvSpPr>
          <p:cNvPr id="9" name="Text Placeholder 8"/>
          <p:cNvSpPr>
            <a:spLocks noGrp="1"/>
          </p:cNvSpPr>
          <p:nvPr>
            <p:ph type="body" sz="quarter" idx="11"/>
          </p:nvPr>
        </p:nvSpPr>
        <p:spPr>
          <a:xfrm>
            <a:off x="4737847" y="1068381"/>
            <a:ext cx="4249271" cy="457200"/>
          </a:xfrm>
          <a:prstGeom prst="rect">
            <a:avLst/>
          </a:prstGeom>
        </p:spPr>
        <p:txBody>
          <a:bodyPr>
            <a:noAutofit/>
          </a:bodyPr>
          <a:lstStyle>
            <a:lvl1pPr>
              <a:buNone/>
              <a:defRPr sz="1800" b="1"/>
            </a:lvl1pPr>
          </a:lstStyle>
          <a:p>
            <a:pPr lvl="0"/>
            <a:r>
              <a:rPr lang="en-US"/>
              <a:t>Edit Master text styles</a:t>
            </a:r>
          </a:p>
        </p:txBody>
      </p:sp>
    </p:spTree>
    <p:extLst>
      <p:ext uri="{BB962C8B-B14F-4D97-AF65-F5344CB8AC3E}">
        <p14:creationId xmlns:p14="http://schemas.microsoft.com/office/powerpoint/2010/main" val="1453439056"/>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174501399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6225" y="1504950"/>
            <a:ext cx="4122738"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1363" y="1504950"/>
            <a:ext cx="4122737"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r>
              <a:rPr lang="en-US"/>
              <a:t>As of: </a:t>
            </a:r>
          </a:p>
        </p:txBody>
      </p:sp>
      <p:sp>
        <p:nvSpPr>
          <p:cNvPr id="6" name="Slide Number Placeholder 5"/>
          <p:cNvSpPr>
            <a:spLocks noGrp="1"/>
          </p:cNvSpPr>
          <p:nvPr>
            <p:ph type="sldNum" sz="quarter" idx="11"/>
          </p:nvPr>
        </p:nvSpPr>
        <p:spPr/>
        <p:txBody>
          <a:bodyPr/>
          <a:lstStyle>
            <a:lvl1pPr>
              <a:defRPr smtClean="0"/>
            </a:lvl1pPr>
          </a:lstStyle>
          <a:p>
            <a:pPr>
              <a:defRPr/>
            </a:pPr>
            <a:fld id="{5DEE67E8-2770-41AF-8062-7403581589D6}"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41841327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190949"/>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00317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6"/>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5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8"/>
            <a:ext cx="9144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9143999" cy="1150564"/>
          </a:xfrm>
          <a:prstGeom prst="rect">
            <a:avLst/>
          </a:prstGeom>
        </p:spPr>
        <p:txBody>
          <a:bodyPr/>
          <a:lstStyle>
            <a:lvl1pPr marL="0" indent="0" algn="ctr">
              <a:buFontTx/>
              <a:buNone/>
              <a:defRPr/>
            </a:lvl1pPr>
          </a:lstStyle>
          <a:p>
            <a:pPr lvl="0"/>
            <a:r>
              <a:rPr lang="en-US"/>
              <a:t>Edit Master text styles</a:t>
            </a:r>
          </a:p>
        </p:txBody>
      </p:sp>
    </p:spTree>
    <p:extLst>
      <p:ext uri="{BB962C8B-B14F-4D97-AF65-F5344CB8AC3E}">
        <p14:creationId xmlns:p14="http://schemas.microsoft.com/office/powerpoint/2010/main" val="2043474182"/>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5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5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358211" y="1046533"/>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314816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5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5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37197" indent="-137197">
              <a:defRPr sz="1650" b="0" baseline="0">
                <a:solidFill>
                  <a:srgbClr val="FFFFFF"/>
                </a:solidFill>
              </a:defRPr>
            </a:lvl1pPr>
            <a:lvl2pPr>
              <a:buSzPct val="80000"/>
              <a:buFont typeface="Courier New" pitchFamily="49" charset="0"/>
              <a:buChar char="o"/>
              <a:defRPr lang="en-US" sz="1650" kern="1200" dirty="0" smtClean="0">
                <a:solidFill>
                  <a:srgbClr val="FFFFFF"/>
                </a:solidFill>
                <a:latin typeface="+mn-lt"/>
                <a:ea typeface="+mn-ea"/>
                <a:cs typeface="+mn-cs"/>
              </a:defRPr>
            </a:lvl2pPr>
            <a:lvl3pPr>
              <a:buFont typeface="Calibri" pitchFamily="34" charset="0"/>
              <a:buChar char="–"/>
              <a:defRPr sz="1500">
                <a:solidFill>
                  <a:srgbClr val="FFFFFF"/>
                </a:solidFill>
              </a:defRPr>
            </a:lvl3pPr>
            <a:lvl4pPr>
              <a:buFont typeface="Wingdings" pitchFamily="2" charset="2"/>
              <a:buChar char="§"/>
              <a:defRPr sz="1350">
                <a:solidFill>
                  <a:srgbClr val="FFFFFF"/>
                </a:solidFill>
              </a:defRPr>
            </a:lvl4pPr>
            <a:lvl5pPr>
              <a:defRPr sz="1350">
                <a:solidFill>
                  <a:srgbClr val="FFFFFF"/>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4737847" y="1677981"/>
            <a:ext cx="4249271" cy="4267200"/>
          </a:xfrm>
          <a:prstGeom prst="rect">
            <a:avLst/>
          </a:prstGeom>
        </p:spPr>
        <p:txBody>
          <a:bodyPr/>
          <a:lstStyle>
            <a:lvl1pPr marL="137197" indent="-137197">
              <a:defRPr sz="1650" b="0">
                <a:solidFill>
                  <a:srgbClr val="FFFFFF"/>
                </a:solidFill>
              </a:defRPr>
            </a:lvl1pPr>
            <a:lvl2pPr>
              <a:buSzPct val="80000"/>
              <a:buFont typeface="Courier New" pitchFamily="49" charset="0"/>
              <a:buChar char="o"/>
              <a:defRPr sz="1650">
                <a:solidFill>
                  <a:srgbClr val="FFFFFF"/>
                </a:solidFill>
              </a:defRPr>
            </a:lvl2pPr>
            <a:lvl3pPr>
              <a:buFont typeface="Calibri" pitchFamily="34" charset="0"/>
              <a:buChar char="–"/>
              <a:defRPr sz="1500">
                <a:solidFill>
                  <a:srgbClr val="FFFFFF"/>
                </a:solidFill>
              </a:defRPr>
            </a:lvl3pPr>
            <a:lvl4pPr>
              <a:buFont typeface="Wingdings" pitchFamily="2" charset="2"/>
              <a:buChar char="§"/>
              <a:defRPr sz="1350">
                <a:solidFill>
                  <a:srgbClr val="FFFFFF"/>
                </a:solidFill>
              </a:defRPr>
            </a:lvl4pPr>
            <a:lvl5pPr>
              <a:defRPr sz="1350">
                <a:solidFill>
                  <a:srgbClr val="FFFFFF"/>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1800" b="1">
                <a:solidFill>
                  <a:srgbClr val="FFFFFF"/>
                </a:solidFill>
              </a:defRPr>
            </a:lvl1pPr>
          </a:lstStyle>
          <a:p>
            <a:pPr lvl="0"/>
            <a:r>
              <a:rPr lang="en-US"/>
              <a:t>Edit Master text styles</a:t>
            </a:r>
          </a:p>
        </p:txBody>
      </p:sp>
      <p:sp>
        <p:nvSpPr>
          <p:cNvPr id="12" name="Text Placeholder 8"/>
          <p:cNvSpPr>
            <a:spLocks noGrp="1"/>
          </p:cNvSpPr>
          <p:nvPr>
            <p:ph type="body" sz="quarter" idx="11"/>
          </p:nvPr>
        </p:nvSpPr>
        <p:spPr>
          <a:xfrm>
            <a:off x="4737847" y="1068381"/>
            <a:ext cx="4249271" cy="457200"/>
          </a:xfrm>
          <a:prstGeom prst="rect">
            <a:avLst/>
          </a:prstGeom>
        </p:spPr>
        <p:txBody>
          <a:bodyPr>
            <a:noAutofit/>
          </a:bodyPr>
          <a:lstStyle>
            <a:lvl1pPr>
              <a:buNone/>
              <a:defRPr sz="1800" b="1">
                <a:solidFill>
                  <a:srgbClr val="FFFFFF"/>
                </a:solidFill>
              </a:defRPr>
            </a:lvl1pPr>
          </a:lstStyle>
          <a:p>
            <a:pPr lvl="0"/>
            <a:r>
              <a:rPr lang="en-US"/>
              <a:t>Edit Master text styles</a:t>
            </a:r>
          </a:p>
        </p:txBody>
      </p:sp>
    </p:spTree>
    <p:extLst>
      <p:ext uri="{BB962C8B-B14F-4D97-AF65-F5344CB8AC3E}">
        <p14:creationId xmlns:p14="http://schemas.microsoft.com/office/powerpoint/2010/main" val="547001601"/>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5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5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580259300"/>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1"/>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5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sz="2476">
                <a:solidFill>
                  <a:srgbClr val="FFFFFF"/>
                </a:solidFill>
              </a:rPr>
              <a:t>Click to edit Master title style</a:t>
            </a:r>
          </a:p>
        </p:txBody>
      </p:sp>
      <p:sp>
        <p:nvSpPr>
          <p:cNvPr id="10" name="Text Placeholder 6"/>
          <p:cNvSpPr>
            <a:spLocks noGrp="1"/>
          </p:cNvSpPr>
          <p:nvPr>
            <p:ph type="body" sz="quarter" idx="11"/>
          </p:nvPr>
        </p:nvSpPr>
        <p:spPr>
          <a:xfrm>
            <a:off x="1" y="3257084"/>
            <a:ext cx="9143999" cy="1150564"/>
          </a:xfrm>
          <a:prstGeom prst="rect">
            <a:avLst/>
          </a:prstGeom>
        </p:spPr>
        <p:txBody>
          <a:bodyPr/>
          <a:lstStyle>
            <a:lvl1pPr marL="0" indent="0" algn="ctr">
              <a:buFontTx/>
              <a:buNone/>
              <a:defRPr>
                <a:solidFill>
                  <a:srgbClr val="FFFFFF"/>
                </a:solidFill>
              </a:defRPr>
            </a:lvl1pPr>
          </a:lstStyle>
          <a:p>
            <a:pPr lvl="0"/>
            <a:r>
              <a:rPr lang="en-US"/>
              <a:t>Edit Master text styles</a:t>
            </a:r>
          </a:p>
        </p:txBody>
      </p:sp>
    </p:spTree>
    <p:extLst>
      <p:ext uri="{BB962C8B-B14F-4D97-AF65-F5344CB8AC3E}">
        <p14:creationId xmlns:p14="http://schemas.microsoft.com/office/powerpoint/2010/main" val="984637351"/>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A4BE5-FE46-EA43-B6B0-450DE02CC3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764"/>
            <a:ext cx="7631083" cy="5379290"/>
          </a:xfrm>
          <a:prstGeom prst="rect">
            <a:avLst/>
          </a:prstGeom>
        </p:spPr>
      </p:pic>
      <p:sp>
        <p:nvSpPr>
          <p:cNvPr id="5" name="Rectangle 4">
            <a:extLst>
              <a:ext uri="{FF2B5EF4-FFF2-40B4-BE49-F238E27FC236}">
                <a16:creationId xmlns:a16="http://schemas.microsoft.com/office/drawing/2014/main" id="{3566EC07-D962-6647-8E4E-0283A02CE19B}"/>
              </a:ext>
            </a:extLst>
          </p:cNvPr>
          <p:cNvSpPr/>
          <p:nvPr userDrawn="1"/>
        </p:nvSpPr>
        <p:spPr>
          <a:xfrm>
            <a:off x="0" y="0"/>
            <a:ext cx="9144000" cy="5479712"/>
          </a:xfrm>
          <a:prstGeom prst="rect">
            <a:avLst/>
          </a:prstGeom>
          <a:gradFill>
            <a:gsLst>
              <a:gs pos="0">
                <a:schemeClr val="bg1">
                  <a:alpha val="0"/>
                </a:schemeClr>
              </a:gs>
              <a:gs pos="7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9144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127859" y="2217074"/>
            <a:ext cx="7016141" cy="2292350"/>
          </a:xfrm>
          <a:noFill/>
        </p:spPr>
        <p:txBody>
          <a:bodyPr wrap="square" lIns="365760" tIns="822960" rIns="1097280" bIns="822960" anchor="ctr" anchorCtr="0">
            <a:noAutofit/>
          </a:bodyPr>
          <a:lstStyle>
            <a:lvl1pPr marL="0" indent="0">
              <a:buFont typeface="Arial" panose="020B0604020202020204" pitchFamily="34" charset="0"/>
              <a:buNone/>
              <a:tabLst/>
              <a:defRPr sz="2700" b="1" i="0">
                <a:solidFill>
                  <a:schemeClr val="tx2"/>
                </a:solidFill>
                <a:latin typeface="Arial" panose="020B0604020202020204" pitchFamily="34" charset="0"/>
                <a:cs typeface="Arial" panose="020B0604020202020204" pitchFamily="34" charset="0"/>
              </a:defRPr>
            </a:lvl1pPr>
            <a:lvl2pPr marL="7144" indent="0">
              <a:buFontTx/>
              <a:buNone/>
              <a:tabLst/>
              <a:defRPr sz="1800">
                <a:solidFill>
                  <a:schemeClr val="tx2"/>
                </a:solidFill>
                <a:latin typeface="Arial" panose="020B0604020202020204" pitchFamily="34" charset="0"/>
                <a:cs typeface="Arial" panose="020B0604020202020204" pitchFamily="34" charset="0"/>
              </a:defRPr>
            </a:lvl2pPr>
            <a:lvl3pPr marL="685800" indent="0">
              <a:buFontTx/>
              <a:buNone/>
              <a:defRPr/>
            </a:lvl3pPr>
            <a:lvl4pPr marL="1028700" indent="0">
              <a:buFontTx/>
              <a:buNone/>
              <a:defRPr/>
            </a:lvl4pPr>
            <a:lvl5pPr marL="1371600" indent="0">
              <a:buFontTx/>
              <a:buNone/>
              <a:defRPr/>
            </a:lvl5pPr>
          </a:lstStyle>
          <a:p>
            <a:pPr lvl="0"/>
            <a:r>
              <a:rPr lang="en-US"/>
              <a:t>Click to edit title</a:t>
            </a:r>
          </a:p>
          <a:p>
            <a:pPr lvl="1"/>
            <a:r>
              <a:rPr lang="en-US"/>
              <a:t>Click to edit subtitle</a:t>
            </a:r>
          </a:p>
        </p:txBody>
      </p:sp>
      <p:sp>
        <p:nvSpPr>
          <p:cNvPr id="16" name="Text Placeholder 46">
            <a:extLst>
              <a:ext uri="{FF2B5EF4-FFF2-40B4-BE49-F238E27FC236}">
                <a16:creationId xmlns:a16="http://schemas.microsoft.com/office/drawing/2014/main" id="{F11E7C5D-AAED-604F-85A8-6DB539F1F601}"/>
              </a:ext>
            </a:extLst>
          </p:cNvPr>
          <p:cNvSpPr>
            <a:spLocks noGrp="1"/>
          </p:cNvSpPr>
          <p:nvPr>
            <p:ph type="body" sz="quarter" idx="16"/>
          </p:nvPr>
        </p:nvSpPr>
        <p:spPr>
          <a:xfrm>
            <a:off x="502607" y="273298"/>
            <a:ext cx="1906486" cy="1392237"/>
          </a:xfrm>
          <a:effectLst/>
        </p:spPr>
        <p:txBody>
          <a:bodyPr lIns="0" rIns="0" bIns="0" anchor="b" anchorCtr="0">
            <a:noAutofit/>
          </a:bodyPr>
          <a:lstStyle>
            <a:lvl1pPr marL="5954" indent="0">
              <a:buFontTx/>
              <a:buNone/>
              <a:tabLst/>
              <a:defRPr sz="1200" b="1" i="0">
                <a:solidFill>
                  <a:schemeClr val="bg1"/>
                </a:solidFill>
                <a:latin typeface="Arial" panose="020B0604020202020204" pitchFamily="34" charset="0"/>
                <a:cs typeface="Arial" panose="020B0604020202020204" pitchFamily="34" charset="0"/>
              </a:defRPr>
            </a:lvl1pPr>
            <a:lvl2pPr marL="342900" indent="0">
              <a:buFontTx/>
              <a:buNone/>
              <a:defRPr b="0" i="0">
                <a:solidFill>
                  <a:schemeClr val="bg1"/>
                </a:solidFill>
                <a:latin typeface="Myriad Pro Cond" panose="020B0506030403020204" pitchFamily="34" charset="0"/>
              </a:defRPr>
            </a:lvl2pPr>
            <a:lvl3pPr marL="5954" indent="0">
              <a:buFontTx/>
              <a:buNone/>
              <a:tabLst/>
              <a:defRPr sz="1200" b="0" i="0">
                <a:solidFill>
                  <a:schemeClr val="bg1"/>
                </a:solidFill>
                <a:latin typeface="Arial" panose="020B0604020202020204" pitchFamily="34" charset="0"/>
                <a:cs typeface="Arial" panose="020B0604020202020204" pitchFamily="34" charset="0"/>
              </a:defRPr>
            </a:lvl3pPr>
            <a:lvl4pPr marL="1028700" indent="0">
              <a:buFontTx/>
              <a:buNone/>
              <a:defRPr b="0" i="0">
                <a:solidFill>
                  <a:schemeClr val="bg1"/>
                </a:solidFill>
                <a:latin typeface="Myriad Pro Cond" panose="020B0506030403020204" pitchFamily="34" charset="0"/>
              </a:defRPr>
            </a:lvl4pPr>
            <a:lvl5pPr marL="13716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610926E-0A3C-C1B9-33F0-0FCC7333AFB3}"/>
              </a:ext>
            </a:extLst>
          </p:cNvPr>
          <p:cNvPicPr>
            <a:picLocks noChangeAspect="1"/>
          </p:cNvPicPr>
          <p:nvPr userDrawn="1"/>
        </p:nvPicPr>
        <p:blipFill>
          <a:blip r:embed="rId3"/>
          <a:stretch>
            <a:fillRect/>
          </a:stretch>
        </p:blipFill>
        <p:spPr>
          <a:xfrm>
            <a:off x="4353209" y="5913998"/>
            <a:ext cx="4381500" cy="469900"/>
          </a:xfrm>
          <a:prstGeom prst="rect">
            <a:avLst/>
          </a:prstGeom>
        </p:spPr>
      </p:pic>
    </p:spTree>
    <p:extLst>
      <p:ext uri="{BB962C8B-B14F-4D97-AF65-F5344CB8AC3E}">
        <p14:creationId xmlns:p14="http://schemas.microsoft.com/office/powerpoint/2010/main" val="40130976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D50072D3-05A5-482E-A3EB-353E561A9196}"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914322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9144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6"/>
            <a:ext cx="9144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6708438" y="6543675"/>
            <a:ext cx="207645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450B8DDB-CE11-429D-85B4-51A735BB53D5}"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795558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r>
              <a:rPr lang="en-US"/>
              <a:t>As of: </a:t>
            </a:r>
          </a:p>
        </p:txBody>
      </p:sp>
      <p:sp>
        <p:nvSpPr>
          <p:cNvPr id="8" name="Slide Number Placeholder 7"/>
          <p:cNvSpPr>
            <a:spLocks noGrp="1"/>
          </p:cNvSpPr>
          <p:nvPr>
            <p:ph type="sldNum" sz="quarter" idx="11"/>
          </p:nvPr>
        </p:nvSpPr>
        <p:spPr/>
        <p:txBody>
          <a:bodyPr/>
          <a:lstStyle>
            <a:lvl1pPr>
              <a:defRPr smtClean="0"/>
            </a:lvl1pPr>
          </a:lstStyle>
          <a:p>
            <a:pPr>
              <a:defRPr/>
            </a:pPr>
            <a:fld id="{94AAC8DE-0E69-4FE5-9855-26C63A5793C2}"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6534780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96F586D4-7A54-4549-BAD2-CF53AF643432}"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703660" y="1739902"/>
            <a:ext cx="7811690" cy="4327523"/>
          </a:xfrm>
          <a:prstGeom prst="rect">
            <a:avLst/>
          </a:prstGeom>
        </p:spPr>
        <p:txBody>
          <a:bodyPr/>
          <a:lstStyle>
            <a:lvl1pPr marL="0" marR="0" indent="0" algn="l" defTabSz="685800" rtl="0" eaLnBrk="1" fontAlgn="auto" latinLnBrk="0" hangingPunct="1">
              <a:lnSpc>
                <a:spcPct val="90000"/>
              </a:lnSpc>
              <a:spcBef>
                <a:spcPts val="750"/>
              </a:spcBef>
              <a:spcAft>
                <a:spcPts val="0"/>
              </a:spcAft>
              <a:buClr>
                <a:schemeClr val="bg2"/>
              </a:buClr>
              <a:buSzTx/>
              <a:buFontTx/>
              <a:buNone/>
              <a:tabLst/>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1260268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9144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6"/>
            <a:ext cx="9144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6708438" y="6543675"/>
            <a:ext cx="207645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3428C514-5AFB-4E0D-96CC-A72140979FA9}"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478110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4755259" y="1739901"/>
            <a:ext cx="3760091"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0FEA651F-E5F9-40B6-B4D2-D273547B1F7D}"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703612" y="1739901"/>
            <a:ext cx="3811238" cy="4207040"/>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9203556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739901"/>
            <a:ext cx="3760091"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CB54859D-8750-409C-8625-BE18614A70FB}"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4704112" y="1739901"/>
            <a:ext cx="3811238" cy="4207040"/>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8487512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703614" y="558603"/>
            <a:ext cx="5028113"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739901"/>
            <a:ext cx="5028115"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48415CA5-87AF-47DC-BF39-269FDB32D28E}"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1"/>
            <a:ext cx="2794673"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522288"/>
            <a:ext cx="2189748" cy="4351338"/>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69269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739901"/>
            <a:ext cx="5028115"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6C385DCA-86F8-48A1-BC01-515B9EF95CED}"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1"/>
            <a:ext cx="2794673"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522288"/>
            <a:ext cx="2189748" cy="4351338"/>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703614" y="558603"/>
            <a:ext cx="5028113"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39703878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739901"/>
            <a:ext cx="5028115"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B23E53E9-476D-415B-992E-BDFF6EF4BC66}"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1"/>
            <a:ext cx="2794673"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522288"/>
            <a:ext cx="2189748" cy="4351338"/>
          </a:xfrm>
          <a:prstGeom prst="rect">
            <a:avLst/>
          </a:prstGeom>
        </p:spPr>
        <p:txBody>
          <a:bodyPr>
            <a:normAutofit/>
          </a:bodyPr>
          <a:lstStyle>
            <a:lvl1pPr marL="0" indent="0">
              <a:buFontTx/>
              <a:buNone/>
              <a:defRPr sz="1650">
                <a:solidFill>
                  <a:schemeClr val="tx1">
                    <a:lumMod val="65000"/>
                    <a:lumOff val="3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703614" y="558603"/>
            <a:ext cx="5028113"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42026204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5132786" y="1"/>
            <a:ext cx="4010024"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9144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6"/>
            <a:ext cx="9144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6708438" y="6543675"/>
            <a:ext cx="207645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5137547" y="0"/>
            <a:ext cx="4005263" cy="907549"/>
          </a:xfrm>
          <a:prstGeom prst="rect">
            <a:avLst/>
          </a:prstGeom>
          <a:noFill/>
        </p:spPr>
        <p:txBody>
          <a:bodyPr lIns="274320" tIns="365760" rIns="274320">
            <a:normAutofit/>
          </a:bodyPr>
          <a:lstStyle>
            <a:lvl1pPr marL="0" indent="0">
              <a:buFontTx/>
              <a:buNone/>
              <a:defRPr sz="2400" b="1" i="0">
                <a:solidFill>
                  <a:schemeClr val="bg1"/>
                </a:solidFill>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5337711" y="1064713"/>
            <a:ext cx="3449240" cy="4515349"/>
          </a:xfrm>
          <a:prstGeom prst="rect">
            <a:avLst/>
          </a:prstGeom>
        </p:spPr>
        <p:txBody>
          <a:bodyPr lIns="0">
            <a:normAutofit/>
          </a:bodyPr>
          <a:lstStyle>
            <a:lvl1pPr marL="260747" indent="-257175">
              <a:buClr>
                <a:schemeClr val="bg1"/>
              </a:buClr>
              <a:tabLst/>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17B092BB-A36E-4D45-913B-D4E7DF57550A}" type="datetime1">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1"/>
            <a:ext cx="5132786" cy="6228267"/>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200316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703613" y="1709739"/>
            <a:ext cx="7806974" cy="2852737"/>
          </a:xfrm>
        </p:spPr>
        <p:txBody>
          <a:bodyPr anchor="ctr" anchorCtr="0"/>
          <a:lstStyle>
            <a:lvl1pPr>
              <a:defRPr sz="36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703612" y="4589464"/>
            <a:ext cx="7806975"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124D1C10-7244-4F7D-85A6-47EB9DE0C561}" type="datetime1">
              <a:rPr lang="en-US" smtClean="0"/>
              <a:t>3/17/2025</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3130228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703612" y="1739901"/>
            <a:ext cx="3811238"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4704112" y="1739901"/>
            <a:ext cx="3811238"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9D8D0952-BA26-4701-899B-B1F032706965}" type="datetime1">
              <a:rPr lang="en-US" smtClean="0"/>
              <a:t>3/17/2025</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Business Sensitive</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400104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r>
              <a:rPr lang="en-US"/>
              <a:t>As of: </a:t>
            </a:r>
          </a:p>
        </p:txBody>
      </p:sp>
      <p:sp>
        <p:nvSpPr>
          <p:cNvPr id="4" name="Slide Number Placeholder 3"/>
          <p:cNvSpPr>
            <a:spLocks noGrp="1"/>
          </p:cNvSpPr>
          <p:nvPr>
            <p:ph type="sldNum" sz="quarter" idx="11"/>
          </p:nvPr>
        </p:nvSpPr>
        <p:spPr/>
        <p:txBody>
          <a:bodyPr/>
          <a:lstStyle>
            <a:lvl1pPr>
              <a:defRPr smtClean="0"/>
            </a:lvl1pPr>
          </a:lstStyle>
          <a:p>
            <a:pPr>
              <a:defRPr/>
            </a:pPr>
            <a:fld id="{FD29AC1E-C6C6-4BA8-8CB0-C3911EFDB79A}"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1679643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703612" y="2413000"/>
            <a:ext cx="3811238"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4704112" y="2413000"/>
            <a:ext cx="3811238"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4184FDA0-DE12-4DFC-BF5E-C35A5BA2D2BE}" type="datetime1">
              <a:rPr lang="en-US" smtClean="0"/>
              <a:t>3/17/2025</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Business Sensitive</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703660" y="1589088"/>
            <a:ext cx="3811190" cy="766763"/>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4702969" y="1589088"/>
            <a:ext cx="3811190" cy="766763"/>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subhead 2 </a:t>
            </a:r>
          </a:p>
        </p:txBody>
      </p:sp>
    </p:spTree>
    <p:extLst>
      <p:ext uri="{BB962C8B-B14F-4D97-AF65-F5344CB8AC3E}">
        <p14:creationId xmlns:p14="http://schemas.microsoft.com/office/powerpoint/2010/main" val="23175078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36550"/>
            <a:ext cx="9144000" cy="68580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6247747"/>
            <a:ext cx="9144000" cy="610252"/>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154306" y="5178484"/>
            <a:ext cx="4835388" cy="456087"/>
          </a:xfrm>
          <a:prstGeom prst="rect">
            <a:avLst/>
          </a:prstGeom>
          <a:noFill/>
        </p:spPr>
        <p:txBody>
          <a:bodyPr wrap="square" rtlCol="0">
            <a:spAutoFit/>
          </a:bodyPr>
          <a:lstStyle/>
          <a:p>
            <a:pPr algn="ctr"/>
            <a:r>
              <a:rPr lang="en-US" sz="788" i="1">
                <a:solidFill>
                  <a:schemeClr val="bg1">
                    <a:lumMod val="65000"/>
                  </a:schemeClr>
                </a:solidFill>
              </a:rPr>
              <a:t>Battelle Energy Alliance manages INL for the U.S. Department of Energy’s Office of Nuclear Energy. </a:t>
            </a:r>
            <a:br>
              <a:rPr lang="en-US" sz="788" i="1">
                <a:solidFill>
                  <a:schemeClr val="bg1">
                    <a:lumMod val="65000"/>
                  </a:schemeClr>
                </a:solidFill>
              </a:rPr>
            </a:br>
            <a:r>
              <a:rPr lang="en-US" sz="788" i="1">
                <a:solidFill>
                  <a:schemeClr val="bg1">
                    <a:lumMod val="65000"/>
                  </a:schemeClr>
                </a:solidFill>
              </a:rPr>
              <a:t>INL is the nation’s center for nuclear energy research and development, and also performs research </a:t>
            </a:r>
            <a:br>
              <a:rPr lang="en-US" sz="788" i="1">
                <a:solidFill>
                  <a:schemeClr val="bg1">
                    <a:lumMod val="65000"/>
                  </a:schemeClr>
                </a:solidFill>
              </a:rPr>
            </a:br>
            <a:r>
              <a:rPr lang="en-US" sz="788" i="1">
                <a:solidFill>
                  <a:schemeClr val="bg1">
                    <a:lumMod val="65000"/>
                  </a:schemeClr>
                </a:solidFill>
              </a:rPr>
              <a:t>in each of DOE’s strategic goal areas: energy, national security, science and the environment.</a:t>
            </a:r>
            <a:endParaRPr lang="en-US" sz="788">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3075709" y="6417425"/>
            <a:ext cx="2992582" cy="253916"/>
          </a:xfrm>
          <a:prstGeom prst="rect">
            <a:avLst/>
          </a:prstGeom>
          <a:noFill/>
        </p:spPr>
        <p:txBody>
          <a:bodyPr wrap="square" rtlCol="0">
            <a:spAutoFit/>
          </a:bodyPr>
          <a:lstStyle/>
          <a:p>
            <a:pPr algn="ctr"/>
            <a:r>
              <a:rPr lang="en-US" sz="1050" spc="45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9593700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Title Slide (choose 1 image)">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B3D172A-EB9F-DE48-BEA7-EAF396F15D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400800"/>
          </a:xfrm>
          <a:prstGeom prst="rect">
            <a:avLst/>
          </a:prstGeom>
        </p:spPr>
      </p:pic>
      <p:sp>
        <p:nvSpPr>
          <p:cNvPr id="15" name="Text Placeholder 20">
            <a:extLst>
              <a:ext uri="{FF2B5EF4-FFF2-40B4-BE49-F238E27FC236}">
                <a16:creationId xmlns:a16="http://schemas.microsoft.com/office/drawing/2014/main" id="{7FE4112F-D4CC-6F4D-8884-133F9ADDDAE8}"/>
              </a:ext>
            </a:extLst>
          </p:cNvPr>
          <p:cNvSpPr>
            <a:spLocks noGrp="1"/>
          </p:cNvSpPr>
          <p:nvPr>
            <p:ph type="body" sz="quarter" idx="13" hasCustomPrompt="1"/>
          </p:nvPr>
        </p:nvSpPr>
        <p:spPr>
          <a:xfrm>
            <a:off x="3047999" y="3047999"/>
            <a:ext cx="6096000" cy="2292350"/>
          </a:xfrm>
          <a:gradFill flip="none" rotWithShape="1">
            <a:gsLst>
              <a:gs pos="0">
                <a:srgbClr val="2DA9E1">
                  <a:alpha val="0"/>
                </a:srgbClr>
              </a:gs>
              <a:gs pos="100000">
                <a:srgbClr val="2DA9E1"/>
              </a:gs>
            </a:gsLst>
            <a:lin ang="10800000" scaled="1"/>
            <a:tileRect/>
          </a:gradFill>
        </p:spPr>
        <p:txBody>
          <a:bodyPr wrap="square" lIns="365760" tIns="822960" rIns="274320" bIns="822960" anchor="ctr" anchorCtr="0">
            <a:noAutofit/>
          </a:bodyPr>
          <a:lstStyle>
            <a:lvl1pPr marL="0" indent="0">
              <a:buFont typeface="Arial" panose="020B0604020202020204" pitchFamily="34" charset="0"/>
              <a:buNone/>
              <a:tabLst/>
              <a:defRPr sz="2700" b="1" i="0">
                <a:solidFill>
                  <a:schemeClr val="bg1"/>
                </a:solidFill>
                <a:latin typeface="Arial" panose="020B0604020202020204" pitchFamily="34" charset="0"/>
                <a:cs typeface="Arial" panose="020B0604020202020204" pitchFamily="34" charset="0"/>
              </a:defRPr>
            </a:lvl1pPr>
            <a:lvl2pPr marL="7144" indent="0">
              <a:buFontTx/>
              <a:buNone/>
              <a:tabLst/>
              <a:defRPr sz="1800">
                <a:solidFill>
                  <a:schemeClr val="bg1"/>
                </a:solidFill>
                <a:latin typeface="Arial" panose="020B0604020202020204" pitchFamily="34" charset="0"/>
                <a:cs typeface="Arial" panose="020B0604020202020204" pitchFamily="34" charset="0"/>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a:p>
            <a:pPr lvl="1"/>
            <a:r>
              <a:rPr lang="en-US" dirty="0"/>
              <a:t>Click to edit subtitle</a:t>
            </a:r>
          </a:p>
        </p:txBody>
      </p:sp>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20"/>
            <a:ext cx="9144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1"/>
            <a:ext cx="9144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6" name="Text Placeholder 46">
            <a:extLst>
              <a:ext uri="{FF2B5EF4-FFF2-40B4-BE49-F238E27FC236}">
                <a16:creationId xmlns:a16="http://schemas.microsoft.com/office/drawing/2014/main" id="{F5014510-E6EF-3147-9268-B01445A04D38}"/>
              </a:ext>
            </a:extLst>
          </p:cNvPr>
          <p:cNvSpPr>
            <a:spLocks noGrp="1"/>
          </p:cNvSpPr>
          <p:nvPr>
            <p:ph type="body" sz="quarter" idx="16" hasCustomPrompt="1"/>
          </p:nvPr>
        </p:nvSpPr>
        <p:spPr>
          <a:xfrm>
            <a:off x="502606" y="455004"/>
            <a:ext cx="1625252" cy="1048200"/>
          </a:xfrm>
          <a:prstGeom prst="rect">
            <a:avLst/>
          </a:prstGeom>
          <a:effectLst/>
        </p:spPr>
        <p:txBody>
          <a:bodyPr lIns="0" rIns="0" bIns="0" anchor="b" anchorCtr="0">
            <a:noAutofit/>
          </a:bodyPr>
          <a:lstStyle>
            <a:lvl1pPr marL="5954" indent="0" algn="l">
              <a:buFontTx/>
              <a:buNone/>
              <a:tabLst/>
              <a:defRPr sz="1200" b="0" i="0">
                <a:solidFill>
                  <a:schemeClr val="bg1"/>
                </a:solidFill>
                <a:latin typeface="Arial" panose="020B0604020202020204" pitchFamily="34" charset="0"/>
                <a:cs typeface="Arial" panose="020B0604020202020204" pitchFamily="34" charset="0"/>
              </a:defRPr>
            </a:lvl1pPr>
            <a:lvl2pPr marL="342900" indent="0">
              <a:buFontTx/>
              <a:buNone/>
              <a:defRPr b="0" i="0">
                <a:solidFill>
                  <a:schemeClr val="bg1"/>
                </a:solidFill>
                <a:latin typeface="Myriad Pro Cond" panose="020B0506030403020204" pitchFamily="34" charset="0"/>
              </a:defRPr>
            </a:lvl2pPr>
            <a:lvl3pPr marL="5954" indent="0" algn="l">
              <a:buFontTx/>
              <a:buNone/>
              <a:tabLst/>
              <a:defRPr sz="1200" b="0" i="0">
                <a:solidFill>
                  <a:schemeClr val="bg1"/>
                </a:solidFill>
                <a:latin typeface="Arial" panose="020B0604020202020204" pitchFamily="34" charset="0"/>
                <a:cs typeface="Arial" panose="020B0604020202020204" pitchFamily="34" charset="0"/>
              </a:defRPr>
            </a:lvl3pPr>
            <a:lvl4pPr marL="1028700" indent="0">
              <a:buFontTx/>
              <a:buNone/>
              <a:defRPr b="0" i="0">
                <a:solidFill>
                  <a:schemeClr val="bg1"/>
                </a:solidFill>
                <a:latin typeface="Myriad Pro Cond" panose="020B0506030403020204" pitchFamily="34" charset="0"/>
              </a:defRPr>
            </a:lvl4pPr>
            <a:lvl5pPr marL="1371600" indent="0">
              <a:buFontTx/>
              <a:buNone/>
              <a:defRPr b="0" i="0">
                <a:solidFill>
                  <a:schemeClr val="bg1"/>
                </a:solidFill>
                <a:latin typeface="Myriad Pro Cond" panose="020B0506030403020204" pitchFamily="34" charset="0"/>
              </a:defRPr>
            </a:lvl5pPr>
          </a:lstStyle>
          <a:p>
            <a:pPr lvl="0"/>
            <a:r>
              <a:rPr lang="en-US" dirty="0"/>
              <a:t>Click to edit date and presenter name</a:t>
            </a:r>
          </a:p>
          <a:p>
            <a:pPr lvl="2"/>
            <a:r>
              <a:rPr lang="en-US" dirty="0"/>
              <a:t>Presenter Name</a:t>
            </a:r>
          </a:p>
        </p:txBody>
      </p:sp>
      <p:pic>
        <p:nvPicPr>
          <p:cNvPr id="8" name="Picture 7">
            <a:extLst>
              <a:ext uri="{FF2B5EF4-FFF2-40B4-BE49-F238E27FC236}">
                <a16:creationId xmlns:a16="http://schemas.microsoft.com/office/drawing/2014/main" id="{BABC01B4-6321-54A3-C0AA-1A9BB3A48F66}"/>
              </a:ext>
            </a:extLst>
          </p:cNvPr>
          <p:cNvPicPr>
            <a:picLocks noChangeAspect="1"/>
          </p:cNvPicPr>
          <p:nvPr userDrawn="1"/>
        </p:nvPicPr>
        <p:blipFill>
          <a:blip r:embed="rId3"/>
          <a:stretch>
            <a:fillRect/>
          </a:stretch>
        </p:blipFill>
        <p:spPr>
          <a:xfrm>
            <a:off x="4353209" y="5913998"/>
            <a:ext cx="4381500" cy="469900"/>
          </a:xfrm>
          <a:prstGeom prst="rect">
            <a:avLst/>
          </a:prstGeom>
        </p:spPr>
      </p:pic>
    </p:spTree>
    <p:extLst>
      <p:ext uri="{BB962C8B-B14F-4D97-AF65-F5344CB8AC3E}">
        <p14:creationId xmlns:p14="http://schemas.microsoft.com/office/powerpoint/2010/main" val="16083703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44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5 image">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1A9CEB5-4DCA-2549-B149-80C6AFE7CA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2376" y="0"/>
            <a:ext cx="3041624" cy="30480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9144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sp>
        <p:nvSpPr>
          <p:cNvPr id="41" name="Rectangle 40">
            <a:extLst>
              <a:ext uri="{FF2B5EF4-FFF2-40B4-BE49-F238E27FC236}">
                <a16:creationId xmlns:a16="http://schemas.microsoft.com/office/drawing/2014/main" id="{1CEF456F-8BC0-384F-83F0-E5A07493A1DB}"/>
              </a:ext>
            </a:extLst>
          </p:cNvPr>
          <p:cNvSpPr/>
          <p:nvPr userDrawn="1"/>
        </p:nvSpPr>
        <p:spPr>
          <a:xfrm>
            <a:off x="6096000" y="3048000"/>
            <a:ext cx="3048001" cy="2292350"/>
          </a:xfrm>
          <a:prstGeom prst="rect">
            <a:avLst/>
          </a:prstGeom>
          <a:solidFill>
            <a:srgbClr val="2D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Rectangle 41">
            <a:extLst>
              <a:ext uri="{FF2B5EF4-FFF2-40B4-BE49-F238E27FC236}">
                <a16:creationId xmlns:a16="http://schemas.microsoft.com/office/drawing/2014/main" id="{2DE6E80B-AE42-7F4B-8C4C-ACBD3261A904}"/>
              </a:ext>
            </a:extLst>
          </p:cNvPr>
          <p:cNvSpPr/>
          <p:nvPr userDrawn="1"/>
        </p:nvSpPr>
        <p:spPr>
          <a:xfrm>
            <a:off x="3048000" y="3048000"/>
            <a:ext cx="6102377" cy="2292350"/>
          </a:xfrm>
          <a:prstGeom prst="rect">
            <a:avLst/>
          </a:prstGeom>
          <a:gradFill>
            <a:gsLst>
              <a:gs pos="50000">
                <a:srgbClr val="2DA9E1"/>
              </a:gs>
              <a:gs pos="0">
                <a:srgbClr val="2DA9E1">
                  <a:alpha val="0"/>
                </a:srgbClr>
              </a:gs>
              <a:gs pos="100000">
                <a:srgbClr val="2DA9E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3047999" y="3048000"/>
            <a:ext cx="6096000" cy="2292350"/>
          </a:xfrm>
          <a:solidFill>
            <a:srgbClr val="2DA9E1">
              <a:alpha val="89000"/>
            </a:srgbClr>
          </a:solidFill>
        </p:spPr>
        <p:txBody>
          <a:bodyPr wrap="square" lIns="365760" tIns="822960" rIns="274320" bIns="822960" anchor="ctr" anchorCtr="0">
            <a:noAutofit/>
          </a:bodyPr>
          <a:lstStyle>
            <a:lvl1pPr marL="0" indent="0">
              <a:buFont typeface="Arial" panose="020B0604020202020204" pitchFamily="34" charset="0"/>
              <a:buNone/>
              <a:tabLst/>
              <a:defRPr sz="2700" b="1" i="0">
                <a:solidFill>
                  <a:schemeClr val="bg1"/>
                </a:solidFill>
                <a:latin typeface="Arial" panose="020B0604020202020204" pitchFamily="34" charset="0"/>
                <a:cs typeface="Arial" panose="020B0604020202020204" pitchFamily="34" charset="0"/>
              </a:defRPr>
            </a:lvl1pPr>
            <a:lvl2pPr marL="7144" indent="0">
              <a:buFontTx/>
              <a:buNone/>
              <a:tabLst/>
              <a:defRPr sz="1800">
                <a:solidFill>
                  <a:schemeClr val="bg1"/>
                </a:solidFill>
                <a:latin typeface="Arial" panose="020B0604020202020204" pitchFamily="34" charset="0"/>
                <a:cs typeface="Arial" panose="020B0604020202020204" pitchFamily="34" charset="0"/>
              </a:defRPr>
            </a:lvl2pPr>
            <a:lvl3pPr marL="685800" indent="0">
              <a:buFontTx/>
              <a:buNone/>
              <a:defRPr/>
            </a:lvl3pPr>
            <a:lvl4pPr marL="1028700" indent="0">
              <a:buFontTx/>
              <a:buNone/>
              <a:defRPr/>
            </a:lvl4pPr>
            <a:lvl5pPr marL="1371600" indent="0">
              <a:buFontTx/>
              <a:buNone/>
              <a:defRPr/>
            </a:lvl5pPr>
          </a:lstStyle>
          <a:p>
            <a:pPr lvl="0"/>
            <a:r>
              <a:rPr lang="en-US"/>
              <a:t>Click to edit title</a:t>
            </a:r>
          </a:p>
          <a:p>
            <a:pPr lvl="1"/>
            <a:r>
              <a:rPr lang="en-US"/>
              <a:t>Click to edit subtitle</a:t>
            </a:r>
          </a:p>
        </p:txBody>
      </p:sp>
      <p:sp>
        <p:nvSpPr>
          <p:cNvPr id="8" name="Picture Placeholder 7">
            <a:extLst>
              <a:ext uri="{FF2B5EF4-FFF2-40B4-BE49-F238E27FC236}">
                <a16:creationId xmlns:a16="http://schemas.microsoft.com/office/drawing/2014/main" id="{5BF325BE-2842-ED44-AA94-79CCF33C88A8}"/>
              </a:ext>
            </a:extLst>
          </p:cNvPr>
          <p:cNvSpPr>
            <a:spLocks noGrp="1"/>
          </p:cNvSpPr>
          <p:nvPr>
            <p:ph type="pic" sz="quarter" idx="20" hasCustomPrompt="1"/>
          </p:nvPr>
        </p:nvSpPr>
        <p:spPr>
          <a:xfrm>
            <a:off x="0" y="0"/>
            <a:ext cx="3047577" cy="3048000"/>
          </a:xfrm>
        </p:spPr>
        <p:txBody>
          <a:bodyPr/>
          <a:lstStyle>
            <a:lvl1pPr marL="0" marR="0" indent="0" algn="l" defTabSz="685800" rtl="0" eaLnBrk="1" fontAlgn="auto" latinLnBrk="0" hangingPunct="1">
              <a:lnSpc>
                <a:spcPct val="90000"/>
              </a:lnSpc>
              <a:spcBef>
                <a:spcPts val="750"/>
              </a:spcBef>
              <a:spcAft>
                <a:spcPts val="0"/>
              </a:spcAft>
              <a:buClr>
                <a:schemeClr val="bg2"/>
              </a:buClr>
              <a:buSzTx/>
              <a:buFontTx/>
              <a:buNone/>
              <a:tabLst/>
              <a:defRPr sz="135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
                <a:schemeClr val="bg2"/>
              </a:buClr>
              <a:buSzTx/>
              <a:buFontTx/>
              <a:buNone/>
              <a:tabLst/>
              <a:defRPr/>
            </a:pPr>
            <a:r>
              <a:rPr lang="en-US"/>
              <a:t>Click photo icon below to insert picture</a:t>
            </a:r>
            <a:br>
              <a:rPr lang="en-US"/>
            </a:br>
            <a:r>
              <a:rPr lang="en-US"/>
              <a:t>(if replacing picture, you will have to reset your crop area)</a:t>
            </a:r>
          </a:p>
          <a:p>
            <a:endParaRPr lang="en-US"/>
          </a:p>
        </p:txBody>
      </p:sp>
      <p:sp>
        <p:nvSpPr>
          <p:cNvPr id="10" name="Picture Placeholder 9">
            <a:extLst>
              <a:ext uri="{FF2B5EF4-FFF2-40B4-BE49-F238E27FC236}">
                <a16:creationId xmlns:a16="http://schemas.microsoft.com/office/drawing/2014/main" id="{9EFA87F5-C83A-3B48-90C3-9CCEFC50EE66}"/>
              </a:ext>
            </a:extLst>
          </p:cNvPr>
          <p:cNvSpPr>
            <a:spLocks noGrp="1"/>
          </p:cNvSpPr>
          <p:nvPr>
            <p:ph type="pic" sz="quarter" idx="21" hasCustomPrompt="1"/>
          </p:nvPr>
        </p:nvSpPr>
        <p:spPr>
          <a:xfrm>
            <a:off x="0" y="3048000"/>
            <a:ext cx="3047155" cy="2292350"/>
          </a:xfrm>
        </p:spPr>
        <p:txBody>
          <a:bodyPr/>
          <a:lstStyle>
            <a:lvl1pPr marL="0" marR="0" indent="0" algn="l" defTabSz="685800"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sz="135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24" name="Picture Placeholder 23">
            <a:extLst>
              <a:ext uri="{FF2B5EF4-FFF2-40B4-BE49-F238E27FC236}">
                <a16:creationId xmlns:a16="http://schemas.microsoft.com/office/drawing/2014/main" id="{CC9F1613-35F1-CD4F-A744-961CEC6D1C10}"/>
              </a:ext>
            </a:extLst>
          </p:cNvPr>
          <p:cNvSpPr>
            <a:spLocks noGrp="1"/>
          </p:cNvSpPr>
          <p:nvPr>
            <p:ph type="pic" sz="quarter" idx="22" hasCustomPrompt="1"/>
          </p:nvPr>
        </p:nvSpPr>
        <p:spPr>
          <a:xfrm>
            <a:off x="4766073" y="1331914"/>
            <a:ext cx="1335881" cy="1716087"/>
          </a:xfrm>
        </p:spPr>
        <p:txBody>
          <a:bodyPr/>
          <a:lstStyle>
            <a:lvl1pPr marL="0" marR="0" indent="0" algn="l" defTabSz="685800"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sz="105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26" name="Picture Placeholder 25">
            <a:extLst>
              <a:ext uri="{FF2B5EF4-FFF2-40B4-BE49-F238E27FC236}">
                <a16:creationId xmlns:a16="http://schemas.microsoft.com/office/drawing/2014/main" id="{ACB7DC22-1F9C-4749-8B01-3657CB9BF7B6}"/>
              </a:ext>
            </a:extLst>
          </p:cNvPr>
          <p:cNvSpPr>
            <a:spLocks noGrp="1"/>
          </p:cNvSpPr>
          <p:nvPr>
            <p:ph type="pic" sz="quarter" idx="23" hasCustomPrompt="1"/>
          </p:nvPr>
        </p:nvSpPr>
        <p:spPr>
          <a:xfrm>
            <a:off x="4766073" y="1"/>
            <a:ext cx="1335881" cy="1331913"/>
          </a:xfrm>
        </p:spPr>
        <p:txBody>
          <a:bodyPr/>
          <a:lstStyle>
            <a:lvl1pPr marL="0" marR="0" indent="0" algn="l" defTabSz="685800"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sz="105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30" name="Picture Placeholder 29">
            <a:extLst>
              <a:ext uri="{FF2B5EF4-FFF2-40B4-BE49-F238E27FC236}">
                <a16:creationId xmlns:a16="http://schemas.microsoft.com/office/drawing/2014/main" id="{AFC87A4C-B091-5A49-93B8-4E40D408A178}"/>
              </a:ext>
            </a:extLst>
          </p:cNvPr>
          <p:cNvSpPr>
            <a:spLocks noGrp="1"/>
          </p:cNvSpPr>
          <p:nvPr>
            <p:ph type="pic" sz="quarter" idx="24" hasCustomPrompt="1"/>
          </p:nvPr>
        </p:nvSpPr>
        <p:spPr>
          <a:xfrm>
            <a:off x="3047578" y="0"/>
            <a:ext cx="1718495" cy="3048000"/>
          </a:xfrm>
        </p:spPr>
        <p:txBody>
          <a:bodyPr/>
          <a:lstStyle>
            <a:lvl1pPr marL="0" marR="0" indent="0" algn="l" defTabSz="685800" rtl="0" eaLnBrk="1" fontAlgn="auto" latinLnBrk="0" hangingPunct="1">
              <a:lnSpc>
                <a:spcPct val="90000"/>
              </a:lnSpc>
              <a:spcBef>
                <a:spcPts val="750"/>
              </a:spcBef>
              <a:spcAft>
                <a:spcPts val="0"/>
              </a:spcAft>
              <a:buClr>
                <a:schemeClr val="bg2"/>
              </a:buClr>
              <a:buSzTx/>
              <a:buFontTx/>
              <a:buNone/>
              <a:tabLst/>
              <a:defRPr sz="135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
                <a:schemeClr val="bg2"/>
              </a:buClr>
              <a:buSzTx/>
              <a:buFontTx/>
              <a:buNone/>
              <a:tabLst/>
              <a:defRPr/>
            </a:pPr>
            <a:r>
              <a:rPr lang="en-US"/>
              <a:t>Click photo icon below to insert picture</a:t>
            </a:r>
            <a:br>
              <a:rPr lang="en-US"/>
            </a:br>
            <a:r>
              <a:rPr lang="en-US"/>
              <a:t>(if replacing picture, you will have to reset your crop area)</a:t>
            </a:r>
          </a:p>
          <a:p>
            <a:endParaRPr lang="en-US"/>
          </a:p>
        </p:txBody>
      </p:sp>
      <p:sp>
        <p:nvSpPr>
          <p:cNvPr id="20" name="Text Placeholder 46">
            <a:extLst>
              <a:ext uri="{FF2B5EF4-FFF2-40B4-BE49-F238E27FC236}">
                <a16:creationId xmlns:a16="http://schemas.microsoft.com/office/drawing/2014/main" id="{885C2393-A49E-404D-B096-F9ADA920F578}"/>
              </a:ext>
            </a:extLst>
          </p:cNvPr>
          <p:cNvSpPr>
            <a:spLocks noGrp="1"/>
          </p:cNvSpPr>
          <p:nvPr>
            <p:ph type="body" sz="quarter" idx="25"/>
          </p:nvPr>
        </p:nvSpPr>
        <p:spPr>
          <a:xfrm>
            <a:off x="6472589" y="1209586"/>
            <a:ext cx="2450306" cy="1392237"/>
          </a:xfrm>
          <a:effectLst>
            <a:outerShdw blurRad="50800" dist="38100" dir="2700000" algn="tl" rotWithShape="0">
              <a:prstClr val="black">
                <a:alpha val="40000"/>
              </a:prstClr>
            </a:outerShdw>
          </a:effectLst>
        </p:spPr>
        <p:txBody>
          <a:bodyPr lIns="0" rIns="0" bIns="0" anchor="b" anchorCtr="0">
            <a:noAutofit/>
          </a:bodyPr>
          <a:lstStyle>
            <a:lvl1pPr marL="5954" indent="0">
              <a:buFontTx/>
              <a:buNone/>
              <a:tabLst/>
              <a:defRPr sz="1200" b="1" i="0">
                <a:solidFill>
                  <a:schemeClr val="bg1"/>
                </a:solidFill>
                <a:latin typeface="Arial" panose="020B0604020202020204" pitchFamily="34" charset="0"/>
                <a:cs typeface="Arial" panose="020B0604020202020204" pitchFamily="34" charset="0"/>
              </a:defRPr>
            </a:lvl1pPr>
            <a:lvl2pPr marL="342900" indent="0">
              <a:buFontTx/>
              <a:buNone/>
              <a:defRPr b="0" i="0">
                <a:solidFill>
                  <a:schemeClr val="bg1"/>
                </a:solidFill>
                <a:latin typeface="Myriad Pro Cond" panose="020B0506030403020204" pitchFamily="34" charset="0"/>
              </a:defRPr>
            </a:lvl2pPr>
            <a:lvl3pPr marL="5954" indent="0">
              <a:buFontTx/>
              <a:buNone/>
              <a:tabLst/>
              <a:defRPr sz="1050" b="0" i="0">
                <a:solidFill>
                  <a:schemeClr val="bg1"/>
                </a:solidFill>
                <a:latin typeface="Arial" panose="020B0604020202020204" pitchFamily="34" charset="0"/>
                <a:cs typeface="Arial" panose="020B0604020202020204" pitchFamily="34" charset="0"/>
              </a:defRPr>
            </a:lvl3pPr>
            <a:lvl4pPr marL="1028700" indent="0">
              <a:buFontTx/>
              <a:buNone/>
              <a:defRPr b="0" i="0">
                <a:solidFill>
                  <a:schemeClr val="bg1"/>
                </a:solidFill>
                <a:latin typeface="Myriad Pro Cond" panose="020B0506030403020204" pitchFamily="34" charset="0"/>
              </a:defRPr>
            </a:lvl4pPr>
            <a:lvl5pPr marL="13716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DFE1E03C-8669-368F-1363-646E2880B907}"/>
              </a:ext>
            </a:extLst>
          </p:cNvPr>
          <p:cNvPicPr>
            <a:picLocks noChangeAspect="1"/>
          </p:cNvPicPr>
          <p:nvPr userDrawn="1"/>
        </p:nvPicPr>
        <p:blipFill>
          <a:blip r:embed="rId3"/>
          <a:stretch>
            <a:fillRect/>
          </a:stretch>
        </p:blipFill>
        <p:spPr>
          <a:xfrm>
            <a:off x="4353209" y="5913998"/>
            <a:ext cx="4381500" cy="469900"/>
          </a:xfrm>
          <a:prstGeom prst="rect">
            <a:avLst/>
          </a:prstGeom>
        </p:spPr>
      </p:pic>
    </p:spTree>
    <p:extLst>
      <p:ext uri="{BB962C8B-B14F-4D97-AF65-F5344CB8AC3E}">
        <p14:creationId xmlns:p14="http://schemas.microsoft.com/office/powerpoint/2010/main" val="15944516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7269540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9144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6"/>
            <a:ext cx="9144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6708438" y="6543675"/>
            <a:ext cx="207645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3053635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703660" y="1739902"/>
            <a:ext cx="7811690" cy="4327523"/>
          </a:xfrm>
          <a:prstGeom prst="rect">
            <a:avLst/>
          </a:prstGeom>
        </p:spPr>
        <p:txBody>
          <a:bodyPr/>
          <a:lstStyle>
            <a:lvl1pPr marL="0" marR="0" indent="0" algn="l" defTabSz="685800" rtl="0" eaLnBrk="1" fontAlgn="auto" latinLnBrk="0" hangingPunct="1">
              <a:lnSpc>
                <a:spcPct val="90000"/>
              </a:lnSpc>
              <a:spcBef>
                <a:spcPts val="750"/>
              </a:spcBef>
              <a:spcAft>
                <a:spcPts val="0"/>
              </a:spcAft>
              <a:buClr>
                <a:schemeClr val="bg2"/>
              </a:buClr>
              <a:buSzTx/>
              <a:buFontTx/>
              <a:buNone/>
              <a:tabLst/>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29766824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9144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6"/>
            <a:ext cx="9144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6708438" y="6543675"/>
            <a:ext cx="207645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611670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4755259" y="1739901"/>
            <a:ext cx="3760091"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703612" y="1739901"/>
            <a:ext cx="3811238" cy="4207040"/>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6319950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739901"/>
            <a:ext cx="3760091"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4704112" y="1739901"/>
            <a:ext cx="3811238" cy="4207040"/>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779695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As of: </a:t>
            </a:r>
          </a:p>
        </p:txBody>
      </p:sp>
      <p:sp>
        <p:nvSpPr>
          <p:cNvPr id="3" name="Slide Number Placeholder 2"/>
          <p:cNvSpPr>
            <a:spLocks noGrp="1"/>
          </p:cNvSpPr>
          <p:nvPr>
            <p:ph type="sldNum" sz="quarter" idx="11"/>
          </p:nvPr>
        </p:nvSpPr>
        <p:spPr/>
        <p:txBody>
          <a:bodyPr/>
          <a:lstStyle>
            <a:lvl1pPr>
              <a:defRPr smtClean="0"/>
            </a:lvl1pPr>
          </a:lstStyle>
          <a:p>
            <a:pPr>
              <a:defRPr/>
            </a:pPr>
            <a:fld id="{6563BAC6-33B3-49A1-AD76-739473CAFBDB}"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779752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703614" y="558603"/>
            <a:ext cx="5028113"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739901"/>
            <a:ext cx="5028115"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1"/>
            <a:ext cx="2794673"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522288"/>
            <a:ext cx="2189748" cy="4351338"/>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5303842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739901"/>
            <a:ext cx="5028115"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1"/>
            <a:ext cx="2794673"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522288"/>
            <a:ext cx="2189748" cy="4351338"/>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703614" y="558603"/>
            <a:ext cx="5028113"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23257441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739901"/>
            <a:ext cx="5028115"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1"/>
            <a:ext cx="2794673"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522288"/>
            <a:ext cx="2189748" cy="4351338"/>
          </a:xfrm>
          <a:prstGeom prst="rect">
            <a:avLst/>
          </a:prstGeom>
        </p:spPr>
        <p:txBody>
          <a:bodyPr>
            <a:normAutofit/>
          </a:bodyPr>
          <a:lstStyle>
            <a:lvl1pPr marL="0" indent="0">
              <a:buFontTx/>
              <a:buNone/>
              <a:defRPr sz="1650">
                <a:solidFill>
                  <a:schemeClr val="tx1">
                    <a:lumMod val="65000"/>
                    <a:lumOff val="3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703614" y="558603"/>
            <a:ext cx="5028113"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32410228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5132786" y="1"/>
            <a:ext cx="4010024"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9144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6"/>
            <a:ext cx="9144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6708438" y="6543675"/>
            <a:ext cx="207645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5137547" y="0"/>
            <a:ext cx="4005263" cy="907549"/>
          </a:xfrm>
          <a:prstGeom prst="rect">
            <a:avLst/>
          </a:prstGeom>
          <a:noFill/>
        </p:spPr>
        <p:txBody>
          <a:bodyPr lIns="274320" tIns="365760" rIns="274320">
            <a:normAutofit/>
          </a:bodyPr>
          <a:lstStyle>
            <a:lvl1pPr marL="0" indent="0">
              <a:buFontTx/>
              <a:buNone/>
              <a:defRPr sz="2400" b="1" i="0">
                <a:solidFill>
                  <a:schemeClr val="bg1"/>
                </a:solidFill>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5337711" y="1064713"/>
            <a:ext cx="3449240" cy="4515349"/>
          </a:xfrm>
          <a:prstGeom prst="rect">
            <a:avLst/>
          </a:prstGeom>
        </p:spPr>
        <p:txBody>
          <a:bodyPr lIns="0">
            <a:normAutofit/>
          </a:bodyPr>
          <a:lstStyle>
            <a:lvl1pPr marL="260747" indent="-257175">
              <a:buClr>
                <a:schemeClr val="bg1"/>
              </a:buClr>
              <a:tabLst/>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1"/>
            <a:ext cx="5132786" cy="6228267"/>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4605487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703613" y="1709739"/>
            <a:ext cx="7806974" cy="2852737"/>
          </a:xfrm>
        </p:spPr>
        <p:txBody>
          <a:bodyPr anchor="ctr" anchorCtr="0"/>
          <a:lstStyle>
            <a:lvl1pPr>
              <a:defRPr sz="36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703612" y="4589464"/>
            <a:ext cx="7806975"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3/17/2025</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0768451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703612" y="1739901"/>
            <a:ext cx="3811238"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4704112" y="1739901"/>
            <a:ext cx="3811238"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3/17/2025</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1108641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703612" y="2413000"/>
            <a:ext cx="3811238"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4704112" y="2413000"/>
            <a:ext cx="3811238"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3/17/2025</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703660" y="1589088"/>
            <a:ext cx="3811190" cy="766763"/>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4702969" y="1589088"/>
            <a:ext cx="3811190" cy="766763"/>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subhead 2 </a:t>
            </a:r>
          </a:p>
        </p:txBody>
      </p:sp>
    </p:spTree>
    <p:extLst>
      <p:ext uri="{BB962C8B-B14F-4D97-AF65-F5344CB8AC3E}">
        <p14:creationId xmlns:p14="http://schemas.microsoft.com/office/powerpoint/2010/main" val="8853384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8" name="Picture 7" descr="A white clouds in blue sky&#10;&#10;Description automatically generated">
            <a:extLst>
              <a:ext uri="{FF2B5EF4-FFF2-40B4-BE49-F238E27FC236}">
                <a16:creationId xmlns:a16="http://schemas.microsoft.com/office/drawing/2014/main" id="{1A472879-2873-B051-152F-623E52CCAA31}"/>
              </a:ext>
            </a:extLst>
          </p:cNvPr>
          <p:cNvPicPr>
            <a:picLocks/>
          </p:cNvPicPr>
          <p:nvPr userDrawn="1"/>
        </p:nvPicPr>
        <p:blipFill>
          <a:blip r:embed="rId2"/>
          <a:stretch>
            <a:fillRect/>
          </a:stretch>
        </p:blipFill>
        <p:spPr>
          <a:xfrm>
            <a:off x="0" y="-1"/>
            <a:ext cx="9141714" cy="6858000"/>
          </a:xfrm>
          <a:prstGeom prst="rect">
            <a:avLst/>
          </a:prstGeom>
        </p:spPr>
      </p:pic>
      <p:sp>
        <p:nvSpPr>
          <p:cNvPr id="2" name="TextBox 1">
            <a:extLst>
              <a:ext uri="{FF2B5EF4-FFF2-40B4-BE49-F238E27FC236}">
                <a16:creationId xmlns:a16="http://schemas.microsoft.com/office/drawing/2014/main" id="{E7BE0CA0-41DE-F43E-80FA-60FFE8E7F3EC}"/>
              </a:ext>
            </a:extLst>
          </p:cNvPr>
          <p:cNvSpPr txBox="1"/>
          <p:nvPr userDrawn="1"/>
        </p:nvSpPr>
        <p:spPr>
          <a:xfrm>
            <a:off x="1592433" y="4500699"/>
            <a:ext cx="6026866" cy="900246"/>
          </a:xfrm>
          <a:prstGeom prst="rect">
            <a:avLst/>
          </a:prstGeom>
          <a:noFill/>
        </p:spPr>
        <p:txBody>
          <a:bodyPr wrap="square" rtlCol="0">
            <a:spAutoFit/>
          </a:bodyPr>
          <a:lstStyle/>
          <a:p>
            <a:pPr algn="ctr"/>
            <a:r>
              <a:rPr lang="en-US" sz="1050" i="1">
                <a:solidFill>
                  <a:schemeClr val="accent6">
                    <a:lumMod val="75000"/>
                  </a:schemeClr>
                </a:solidFill>
              </a:rPr>
              <a:t>Battelle Energy Alliance manages INL for the U.S. Department of Energy’s Office of Nuclear Energy. </a:t>
            </a:r>
            <a:br>
              <a:rPr lang="en-US" sz="1050" i="1">
                <a:solidFill>
                  <a:schemeClr val="accent6">
                    <a:lumMod val="75000"/>
                  </a:schemeClr>
                </a:solidFill>
              </a:rPr>
            </a:br>
            <a:r>
              <a:rPr lang="en-US" sz="1050" i="1">
                <a:solidFill>
                  <a:schemeClr val="accent6">
                    <a:lumMod val="75000"/>
                  </a:schemeClr>
                </a:solidFill>
              </a:rPr>
              <a:t>INL is the nation’s center for nuclear energy research and development, and also performs research </a:t>
            </a:r>
            <a:br>
              <a:rPr lang="en-US" sz="1050" i="1">
                <a:solidFill>
                  <a:schemeClr val="accent6">
                    <a:lumMod val="75000"/>
                  </a:schemeClr>
                </a:solidFill>
              </a:rPr>
            </a:br>
            <a:r>
              <a:rPr lang="en-US" sz="1050" i="1">
                <a:solidFill>
                  <a:schemeClr val="accent6">
                    <a:lumMod val="75000"/>
                  </a:schemeClr>
                </a:solidFill>
              </a:rPr>
              <a:t>in each of DOE’s strategic goal areas: energy, national security, science and the environment.</a:t>
            </a:r>
            <a:endParaRPr lang="en-US" sz="1050">
              <a:solidFill>
                <a:schemeClr val="accent6">
                  <a:lumMod val="75000"/>
                </a:schemeClr>
              </a:solidFill>
            </a:endParaRPr>
          </a:p>
        </p:txBody>
      </p:sp>
      <p:cxnSp>
        <p:nvCxnSpPr>
          <p:cNvPr id="3" name="Straight Connector 2">
            <a:extLst>
              <a:ext uri="{FF2B5EF4-FFF2-40B4-BE49-F238E27FC236}">
                <a16:creationId xmlns:a16="http://schemas.microsoft.com/office/drawing/2014/main" id="{B26B3059-8D76-321B-AB15-172F9F91E7DC}"/>
              </a:ext>
            </a:extLst>
          </p:cNvPr>
          <p:cNvCxnSpPr>
            <a:cxnSpLocks/>
          </p:cNvCxnSpPr>
          <p:nvPr userDrawn="1"/>
        </p:nvCxnSpPr>
        <p:spPr>
          <a:xfrm>
            <a:off x="626534" y="4311011"/>
            <a:ext cx="8034866"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423FA38-315B-9B4E-8A0C-320A975D8D8B}"/>
              </a:ext>
            </a:extLst>
          </p:cNvPr>
          <p:cNvPicPr>
            <a:picLocks noChangeAspect="1"/>
          </p:cNvPicPr>
          <p:nvPr userDrawn="1"/>
        </p:nvPicPr>
        <p:blipFill>
          <a:blip r:embed="rId3"/>
          <a:stretch>
            <a:fillRect/>
          </a:stretch>
        </p:blipFill>
        <p:spPr>
          <a:xfrm>
            <a:off x="2788163" y="5422283"/>
            <a:ext cx="3611880" cy="601980"/>
          </a:xfrm>
          <a:prstGeom prst="rect">
            <a:avLst/>
          </a:prstGeom>
        </p:spPr>
      </p:pic>
    </p:spTree>
    <p:extLst>
      <p:ext uri="{BB962C8B-B14F-4D97-AF65-F5344CB8AC3E}">
        <p14:creationId xmlns:p14="http://schemas.microsoft.com/office/powerpoint/2010/main" val="2856421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As of: </a:t>
            </a:r>
          </a:p>
        </p:txBody>
      </p:sp>
      <p:sp>
        <p:nvSpPr>
          <p:cNvPr id="6" name="Slide Number Placeholder 5"/>
          <p:cNvSpPr>
            <a:spLocks noGrp="1"/>
          </p:cNvSpPr>
          <p:nvPr>
            <p:ph type="sldNum" sz="quarter" idx="11"/>
          </p:nvPr>
        </p:nvSpPr>
        <p:spPr/>
        <p:txBody>
          <a:bodyPr/>
          <a:lstStyle>
            <a:lvl1pPr>
              <a:defRPr smtClean="0"/>
            </a:lvl1pPr>
          </a:lstStyle>
          <a:p>
            <a:pPr>
              <a:defRPr/>
            </a:pPr>
            <a:fld id="{EDC73FAD-F367-4753-A114-27832A909354}"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968384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As of: </a:t>
            </a:r>
          </a:p>
        </p:txBody>
      </p:sp>
      <p:sp>
        <p:nvSpPr>
          <p:cNvPr id="6" name="Slide Number Placeholder 5"/>
          <p:cNvSpPr>
            <a:spLocks noGrp="1"/>
          </p:cNvSpPr>
          <p:nvPr>
            <p:ph type="sldNum" sz="quarter" idx="11"/>
          </p:nvPr>
        </p:nvSpPr>
        <p:spPr/>
        <p:txBody>
          <a:bodyPr/>
          <a:lstStyle>
            <a:lvl1pPr>
              <a:defRPr smtClean="0"/>
            </a:lvl1pPr>
          </a:lstStyle>
          <a:p>
            <a:pPr>
              <a:defRPr/>
            </a:pPr>
            <a:fld id="{109348D5-456E-484F-A316-5959A2C3608C}"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2532174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4.emf"/><Relationship Id="rId2" Type="http://schemas.openxmlformats.org/officeDocument/2006/relationships/slideLayout" Target="../slideLayouts/slideLayout22.xml"/><Relationship Id="rId16"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8.em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4.em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5.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4.emf"/><Relationship Id="rId2" Type="http://schemas.openxmlformats.org/officeDocument/2006/relationships/slideLayout" Target="../slideLayouts/slideLayout64.xml"/><Relationship Id="rId16" Type="http://schemas.openxmlformats.org/officeDocument/2006/relationships/theme" Target="../theme/theme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5" name="Rectangle 1027"/>
          <p:cNvSpPr>
            <a:spLocks noGrp="1" noChangeArrowheads="1"/>
          </p:cNvSpPr>
          <p:nvPr>
            <p:ph type="dt" sz="half" idx="2"/>
          </p:nvPr>
        </p:nvSpPr>
        <p:spPr bwMode="auto">
          <a:xfrm>
            <a:off x="0" y="6524625"/>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969696"/>
                </a:solidFill>
                <a:latin typeface="Arial" charset="0"/>
              </a:defRPr>
            </a:lvl1pPr>
          </a:lstStyle>
          <a:p>
            <a:pPr>
              <a:defRPr/>
            </a:pPr>
            <a:r>
              <a:rPr lang="en-US"/>
              <a:t>As of: </a:t>
            </a:r>
          </a:p>
        </p:txBody>
      </p:sp>
      <p:sp>
        <p:nvSpPr>
          <p:cNvPr id="49156" name="Rectangle 1028"/>
          <p:cNvSpPr>
            <a:spLocks noGrp="1" noChangeArrowheads="1"/>
          </p:cNvSpPr>
          <p:nvPr>
            <p:ph type="sldNum" sz="quarter" idx="4"/>
          </p:nvPr>
        </p:nvSpPr>
        <p:spPr bwMode="auto">
          <a:xfrm>
            <a:off x="7988300" y="6524625"/>
            <a:ext cx="114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solidFill>
                  <a:srgbClr val="7F7F7F"/>
                </a:solidFill>
              </a:defRPr>
            </a:lvl1pPr>
          </a:lstStyle>
          <a:p>
            <a:pPr>
              <a:defRPr/>
            </a:pPr>
            <a:fld id="{2207D45C-6E82-4BF7-993D-7AB7ED2402C9}" type="slidenum">
              <a:rPr lang="en-US" altLang="en-US"/>
              <a:pPr>
                <a:defRPr/>
              </a:pPr>
              <a:t>‹#›</a:t>
            </a:fld>
            <a:endParaRPr lang="en-US" altLang="en-US"/>
          </a:p>
        </p:txBody>
      </p:sp>
      <p:sp>
        <p:nvSpPr>
          <p:cNvPr id="1028" name="Rectangle 1030"/>
          <p:cNvSpPr>
            <a:spLocks noGrp="1" noChangeArrowheads="1"/>
          </p:cNvSpPr>
          <p:nvPr>
            <p:ph type="title"/>
          </p:nvPr>
        </p:nvSpPr>
        <p:spPr bwMode="auto">
          <a:xfrm>
            <a:off x="1663700" y="76200"/>
            <a:ext cx="7143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Line 1035"/>
          <p:cNvSpPr>
            <a:spLocks noChangeShapeType="1"/>
          </p:cNvSpPr>
          <p:nvPr/>
        </p:nvSpPr>
        <p:spPr bwMode="auto">
          <a:xfrm>
            <a:off x="381000" y="6451600"/>
            <a:ext cx="8382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Line 1036"/>
          <p:cNvSpPr>
            <a:spLocks noChangeShapeType="1"/>
          </p:cNvSpPr>
          <p:nvPr/>
        </p:nvSpPr>
        <p:spPr bwMode="auto">
          <a:xfrm>
            <a:off x="381000" y="1231900"/>
            <a:ext cx="8382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31" name="Picture 103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4988" y="90488"/>
            <a:ext cx="106045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040"/>
          <p:cNvSpPr>
            <a:spLocks noGrp="1" noChangeArrowheads="1"/>
          </p:cNvSpPr>
          <p:nvPr>
            <p:ph type="body" idx="1"/>
          </p:nvPr>
        </p:nvSpPr>
        <p:spPr bwMode="auto">
          <a:xfrm>
            <a:off x="276225" y="1504950"/>
            <a:ext cx="839787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0"/>
            <a:r>
              <a:rPr lang="en-US" altLang="en-US"/>
              <a:t>2nd Bullet</a:t>
            </a:r>
          </a:p>
        </p:txBody>
      </p:sp>
    </p:spTree>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hf hdr="0" ftr="0" dt="0"/>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anose="05000000000000000000"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5" name="Rectangle 1027"/>
          <p:cNvSpPr>
            <a:spLocks noGrp="1" noChangeArrowheads="1"/>
          </p:cNvSpPr>
          <p:nvPr>
            <p:ph type="dt" sz="half" idx="2"/>
          </p:nvPr>
        </p:nvSpPr>
        <p:spPr bwMode="auto">
          <a:xfrm>
            <a:off x="0" y="6524625"/>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969696"/>
                </a:solidFill>
                <a:latin typeface="Arial" charset="0"/>
              </a:defRPr>
            </a:lvl1pPr>
          </a:lstStyle>
          <a:p>
            <a:pPr>
              <a:defRPr/>
            </a:pPr>
            <a:r>
              <a:rPr lang="en-US"/>
              <a:t>As of: </a:t>
            </a:r>
          </a:p>
        </p:txBody>
      </p:sp>
      <p:sp>
        <p:nvSpPr>
          <p:cNvPr id="49156" name="Rectangle 1028"/>
          <p:cNvSpPr>
            <a:spLocks noGrp="1" noChangeArrowheads="1"/>
          </p:cNvSpPr>
          <p:nvPr>
            <p:ph type="sldNum" sz="quarter" idx="4"/>
          </p:nvPr>
        </p:nvSpPr>
        <p:spPr bwMode="auto">
          <a:xfrm>
            <a:off x="7988300" y="6524625"/>
            <a:ext cx="114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solidFill>
                  <a:srgbClr val="7F7F7F"/>
                </a:solidFill>
              </a:defRPr>
            </a:lvl1pPr>
          </a:lstStyle>
          <a:p>
            <a:pPr>
              <a:defRPr/>
            </a:pPr>
            <a:fld id="{601BB415-5F95-46B7-B03A-96A5987ECF06}" type="slidenum">
              <a:rPr lang="en-US" altLang="en-US"/>
              <a:pPr>
                <a:defRPr/>
              </a:pPr>
              <a:t>‹#›</a:t>
            </a:fld>
            <a:endParaRPr lang="en-US" altLang="en-US"/>
          </a:p>
        </p:txBody>
      </p:sp>
      <p:sp>
        <p:nvSpPr>
          <p:cNvPr id="2052" name="Rectangle 1030"/>
          <p:cNvSpPr>
            <a:spLocks noGrp="1" noChangeArrowheads="1"/>
          </p:cNvSpPr>
          <p:nvPr>
            <p:ph type="title"/>
          </p:nvPr>
        </p:nvSpPr>
        <p:spPr bwMode="auto">
          <a:xfrm>
            <a:off x="1533525" y="76200"/>
            <a:ext cx="600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Line 1035"/>
          <p:cNvSpPr>
            <a:spLocks noChangeShapeType="1"/>
          </p:cNvSpPr>
          <p:nvPr/>
        </p:nvSpPr>
        <p:spPr bwMode="auto">
          <a:xfrm>
            <a:off x="381000" y="6451600"/>
            <a:ext cx="8382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 name="Line 1036"/>
          <p:cNvSpPr>
            <a:spLocks noChangeShapeType="1"/>
          </p:cNvSpPr>
          <p:nvPr/>
        </p:nvSpPr>
        <p:spPr bwMode="auto">
          <a:xfrm>
            <a:off x="381000" y="1231900"/>
            <a:ext cx="8382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5" name="Rectangle 1040"/>
          <p:cNvSpPr>
            <a:spLocks noGrp="1" noChangeArrowheads="1"/>
          </p:cNvSpPr>
          <p:nvPr>
            <p:ph type="body" idx="1"/>
          </p:nvPr>
        </p:nvSpPr>
        <p:spPr bwMode="auto">
          <a:xfrm>
            <a:off x="276225" y="1504950"/>
            <a:ext cx="839787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0"/>
            <a:r>
              <a:rPr lang="en-US" altLang="en-US"/>
              <a:t>2nd Bullet</a:t>
            </a:r>
          </a:p>
        </p:txBody>
      </p:sp>
      <p:sp>
        <p:nvSpPr>
          <p:cNvPr id="9" name="Text Box 1029"/>
          <p:cNvSpPr txBox="1">
            <a:spLocks noChangeArrowheads="1"/>
          </p:cNvSpPr>
          <p:nvPr userDrawn="1"/>
        </p:nvSpPr>
        <p:spPr bwMode="auto">
          <a:xfrm>
            <a:off x="381000" y="6491288"/>
            <a:ext cx="8382000" cy="336550"/>
          </a:xfrm>
          <a:prstGeom prst="rect">
            <a:avLst/>
          </a:prstGeom>
          <a:noFill/>
          <a:ln>
            <a:noFill/>
          </a:ln>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spcBef>
                <a:spcPct val="50000"/>
              </a:spcBef>
              <a:defRPr/>
            </a:pPr>
            <a:r>
              <a:rPr lang="en-US" altLang="en-US" sz="1600" b="1" i="1">
                <a:latin typeface="Century Schoolbook" panose="02040604050505020304" pitchFamily="18" charset="0"/>
              </a:rPr>
              <a:t>I n t e g r i t y  -  S e r v i c e  -  E x c e l </a:t>
            </a:r>
            <a:r>
              <a:rPr lang="en-US" altLang="en-US" sz="1600" b="1" i="1" err="1">
                <a:latin typeface="Century Schoolbook" panose="02040604050505020304" pitchFamily="18" charset="0"/>
              </a:rPr>
              <a:t>l</a:t>
            </a:r>
            <a:r>
              <a:rPr lang="en-US" altLang="en-US" sz="1600" b="1" i="1">
                <a:latin typeface="Century Schoolbook" panose="02040604050505020304" pitchFamily="18" charset="0"/>
              </a:rPr>
              <a:t> e n c e</a:t>
            </a:r>
          </a:p>
        </p:txBody>
      </p:sp>
      <p:pic>
        <p:nvPicPr>
          <p:cNvPr id="2057" name="Picture 1037"/>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1000" y="115888"/>
            <a:ext cx="106045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700963" y="115888"/>
            <a:ext cx="10620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Lst>
  <p:hf hdr="0" ftr="0" dt="0"/>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anose="05000000000000000000"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6349327" y="6335712"/>
            <a:ext cx="2794673"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6349327" y="6237796"/>
            <a:ext cx="2794673"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7"/>
          <a:stretch>
            <a:fillRect/>
          </a:stretch>
        </p:blipFill>
        <p:spPr>
          <a:xfrm>
            <a:off x="6708438" y="6543675"/>
            <a:ext cx="207645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703613" y="558603"/>
            <a:ext cx="7811736"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703613" y="1739901"/>
            <a:ext cx="7811737"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4572001" y="6492876"/>
            <a:ext cx="1159727" cy="365125"/>
          </a:xfrm>
          <a:prstGeom prst="rect">
            <a:avLst/>
          </a:prstGeom>
        </p:spPr>
        <p:txBody>
          <a:bodyPr vert="horz" lIns="91440" tIns="45720" rIns="91440" bIns="155448" rtlCol="0" anchor="ctr"/>
          <a:lstStyle>
            <a:lvl1pPr algn="l">
              <a:defRPr sz="750">
                <a:solidFill>
                  <a:schemeClr val="accent6">
                    <a:lumMod val="40000"/>
                    <a:lumOff val="60000"/>
                  </a:schemeClr>
                </a:solidFill>
                <a:latin typeface="Arial" panose="020B0604020202020204" pitchFamily="34" charset="0"/>
                <a:cs typeface="Arial" panose="020B0604020202020204" pitchFamily="34" charset="0"/>
              </a:defRPr>
            </a:lvl1pPr>
          </a:lstStyle>
          <a:p>
            <a:fld id="{7A92D132-A5A5-4E57-8B24-A8CA6002DF33}" type="datetime1">
              <a:rPr lang="en-US" smtClean="0"/>
              <a:t>3/17/2025</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703612" y="6492876"/>
            <a:ext cx="3795050" cy="365125"/>
          </a:xfrm>
          <a:prstGeom prst="rect">
            <a:avLst/>
          </a:prstGeom>
        </p:spPr>
        <p:txBody>
          <a:bodyPr vert="horz" lIns="91440" tIns="45720" rIns="91440" bIns="155448" rtlCol="0" anchor="ctr"/>
          <a:lstStyle>
            <a:lvl1pPr algn="ctr">
              <a:defRPr sz="750">
                <a:solidFill>
                  <a:schemeClr val="accent6">
                    <a:lumMod val="40000"/>
                    <a:lumOff val="60000"/>
                  </a:schemeClr>
                </a:solidFill>
                <a:latin typeface="Arial" panose="020B0604020202020204" pitchFamily="34" charset="0"/>
                <a:cs typeface="Arial" panose="020B0604020202020204" pitchFamily="34" charset="0"/>
              </a:defRPr>
            </a:lvl1pPr>
          </a:lstStyle>
          <a:p>
            <a:r>
              <a:rPr lang="en-US"/>
              <a:t>Business Sensitive</a:t>
            </a:r>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16265" y="6492876"/>
            <a:ext cx="325821" cy="365125"/>
          </a:xfrm>
          <a:prstGeom prst="rect">
            <a:avLst/>
          </a:prstGeom>
        </p:spPr>
        <p:txBody>
          <a:bodyPr vert="horz" lIns="91440" tIns="45720" rIns="91440" bIns="155448" rtlCol="0" anchor="ctr"/>
          <a:lstStyle>
            <a:lvl1pPr algn="ctr">
              <a:defRPr sz="75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1" y="522288"/>
            <a:ext cx="558350"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2300878388"/>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 id="2147484182" r:id="rId13"/>
    <p:sldLayoutId id="2147484183" r:id="rId14"/>
    <p:sldLayoutId id="2147484184" r:id="rId15"/>
  </p:sldLayoutIdLst>
  <p:hf hdr="0" dt="0"/>
  <p:txStyles>
    <p:titleStyle>
      <a:lvl1pPr algn="l" defTabSz="685800" rtl="0" eaLnBrk="1" latinLnBrk="0" hangingPunct="1">
        <a:lnSpc>
          <a:spcPct val="90000"/>
        </a:lnSpc>
        <a:spcBef>
          <a:spcPct val="0"/>
        </a:spcBef>
        <a:buNone/>
        <a:defRPr sz="2100" b="1" i="0" kern="1200">
          <a:solidFill>
            <a:schemeClr val="tx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575416-A396-48CC-AFCA-6C4CD10FEAE5}"/>
              </a:ext>
            </a:extLst>
          </p:cNvPr>
          <p:cNvPicPr>
            <a:picLocks noChangeAspect="1"/>
          </p:cNvPicPr>
          <p:nvPr userDrawn="1"/>
        </p:nvPicPr>
        <p:blipFill>
          <a:blip r:embed="rId13"/>
          <a:stretch>
            <a:fillRect/>
          </a:stretch>
        </p:blipFill>
        <p:spPr>
          <a:xfrm rot="10800000" flipV="1">
            <a:off x="1380290" y="6573836"/>
            <a:ext cx="7763710" cy="284164"/>
          </a:xfrm>
          <a:prstGeom prst="rect">
            <a:avLst/>
          </a:prstGeom>
        </p:spPr>
      </p:pic>
      <p:sp>
        <p:nvSpPr>
          <p:cNvPr id="12" name="Rectangle 11"/>
          <p:cNvSpPr>
            <a:spLocks/>
          </p:cNvSpPr>
          <p:nvPr/>
        </p:nvSpPr>
        <p:spPr>
          <a:xfrm flipH="1">
            <a:off x="0" y="6578601"/>
            <a:ext cx="1387440"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5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854" y="-38100"/>
            <a:ext cx="8724791"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8691445" y="6605588"/>
            <a:ext cx="452555"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675">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675">
              <a:solidFill>
                <a:srgbClr val="FFFFFF"/>
              </a:solidFill>
              <a:latin typeface="Franklin Gothic Book" charset="0"/>
              <a:cs typeface="Arial" charset="0"/>
            </a:endParaRPr>
          </a:p>
        </p:txBody>
      </p:sp>
      <p:sp>
        <p:nvSpPr>
          <p:cNvPr id="11" name="Rectangle 10"/>
          <p:cNvSpPr/>
          <p:nvPr/>
        </p:nvSpPr>
        <p:spPr bwMode="auto">
          <a:xfrm flipH="1" flipV="1">
            <a:off x="0" y="787401"/>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50">
              <a:solidFill>
                <a:srgbClr val="FFFFFF"/>
              </a:solidFill>
              <a:ea typeface="ＭＳ Ｐゴシック" pitchFamily="-106" charset="-128"/>
              <a:cs typeface="ＭＳ Ｐゴシック" pitchFamily="-106" charset="-128"/>
            </a:endParaRPr>
          </a:p>
        </p:txBody>
      </p:sp>
      <p:sp>
        <p:nvSpPr>
          <p:cNvPr id="5" name="TextBox 4"/>
          <p:cNvSpPr txBox="1"/>
          <p:nvPr/>
        </p:nvSpPr>
        <p:spPr>
          <a:xfrm>
            <a:off x="72648" y="6596064"/>
            <a:ext cx="4945953" cy="202043"/>
          </a:xfrm>
          <a:prstGeom prst="rect">
            <a:avLst/>
          </a:prstGeom>
          <a:noFill/>
        </p:spPr>
        <p:txBody>
          <a:bodyPr>
            <a:spAutoFit/>
          </a:bodyPr>
          <a:lstStyle/>
          <a:p>
            <a:pPr fontAlgn="auto">
              <a:spcBef>
                <a:spcPts val="0"/>
              </a:spcBef>
              <a:spcAft>
                <a:spcPts val="0"/>
              </a:spcAft>
              <a:defRPr/>
            </a:pPr>
            <a:r>
              <a:rPr lang="en-US" sz="713">
                <a:solidFill>
                  <a:schemeClr val="bg1"/>
                </a:solidFill>
                <a:latin typeface="+mj-lt"/>
                <a:ea typeface="ＭＳ Ｐゴシック" pitchFamily="-106" charset="-128"/>
                <a:cs typeface="ＭＳ Ｐゴシック" pitchFamily="-106" charset="-128"/>
              </a:rPr>
              <a:t>U.S. DEPARTMENT OF ENERGY       ARCTIC ENERGY OFFICE</a:t>
            </a:r>
          </a:p>
        </p:txBody>
      </p:sp>
      <p:sp>
        <p:nvSpPr>
          <p:cNvPr id="1032" name="Text Placeholder 8"/>
          <p:cNvSpPr>
            <a:spLocks noGrp="1"/>
          </p:cNvSpPr>
          <p:nvPr>
            <p:ph type="body" idx="1"/>
          </p:nvPr>
        </p:nvSpPr>
        <p:spPr bwMode="auto">
          <a:xfrm>
            <a:off x="360854" y="1047751"/>
            <a:ext cx="8229362"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4379345"/>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hf hdr="0" ftr="0" dt="0"/>
  <p:txStyles>
    <p:titleStyle>
      <a:lvl1pPr algn="l" defTabSz="342991" rtl="0" eaLnBrk="1" fontAlgn="base" hangingPunct="1">
        <a:spcBef>
          <a:spcPct val="0"/>
        </a:spcBef>
        <a:spcAft>
          <a:spcPct val="0"/>
        </a:spcAft>
        <a:defRPr lang="en-US" sz="2476" b="1" kern="1200" dirty="0">
          <a:solidFill>
            <a:srgbClr val="007934"/>
          </a:solidFill>
          <a:latin typeface="+mj-lt"/>
          <a:ea typeface="ヒラギノ角ゴ Pro W3" charset="0"/>
          <a:cs typeface="Arial"/>
        </a:defRPr>
      </a:lvl1pPr>
      <a:lvl2pPr algn="l" defTabSz="342991" rtl="0" eaLnBrk="1" fontAlgn="base" hangingPunct="1">
        <a:spcBef>
          <a:spcPct val="0"/>
        </a:spcBef>
        <a:spcAft>
          <a:spcPct val="0"/>
        </a:spcAft>
        <a:defRPr sz="2476" b="1">
          <a:solidFill>
            <a:srgbClr val="007934"/>
          </a:solidFill>
          <a:latin typeface="Franklin Gothic Medium" charset="0"/>
          <a:ea typeface="ヒラギノ角ゴ Pro W3" charset="0"/>
        </a:defRPr>
      </a:lvl2pPr>
      <a:lvl3pPr algn="l" defTabSz="342991" rtl="0" eaLnBrk="1" fontAlgn="base" hangingPunct="1">
        <a:spcBef>
          <a:spcPct val="0"/>
        </a:spcBef>
        <a:spcAft>
          <a:spcPct val="0"/>
        </a:spcAft>
        <a:defRPr sz="2476" b="1">
          <a:solidFill>
            <a:srgbClr val="007934"/>
          </a:solidFill>
          <a:latin typeface="Franklin Gothic Medium" charset="0"/>
          <a:ea typeface="ヒラギノ角ゴ Pro W3" charset="0"/>
        </a:defRPr>
      </a:lvl3pPr>
      <a:lvl4pPr algn="l" defTabSz="342991" rtl="0" eaLnBrk="1" fontAlgn="base" hangingPunct="1">
        <a:spcBef>
          <a:spcPct val="0"/>
        </a:spcBef>
        <a:spcAft>
          <a:spcPct val="0"/>
        </a:spcAft>
        <a:defRPr sz="2476" b="1">
          <a:solidFill>
            <a:srgbClr val="007934"/>
          </a:solidFill>
          <a:latin typeface="Franklin Gothic Medium" charset="0"/>
          <a:ea typeface="ヒラギノ角ゴ Pro W3" charset="0"/>
        </a:defRPr>
      </a:lvl4pPr>
      <a:lvl5pPr algn="l" defTabSz="342991" rtl="0" eaLnBrk="1" fontAlgn="base" hangingPunct="1">
        <a:spcBef>
          <a:spcPct val="0"/>
        </a:spcBef>
        <a:spcAft>
          <a:spcPct val="0"/>
        </a:spcAft>
        <a:defRPr sz="2476" b="1">
          <a:solidFill>
            <a:srgbClr val="007934"/>
          </a:solidFill>
          <a:latin typeface="Franklin Gothic Medium" charset="0"/>
          <a:ea typeface="ヒラギノ角ゴ Pro W3" charset="0"/>
        </a:defRPr>
      </a:lvl5pPr>
      <a:lvl6pPr marL="342991" algn="l" defTabSz="342991" rtl="0" eaLnBrk="1" fontAlgn="base" hangingPunct="1">
        <a:spcBef>
          <a:spcPct val="0"/>
        </a:spcBef>
        <a:spcAft>
          <a:spcPct val="0"/>
        </a:spcAft>
        <a:defRPr sz="2476" b="1">
          <a:solidFill>
            <a:srgbClr val="007934"/>
          </a:solidFill>
          <a:latin typeface="Franklin Gothic Medium" charset="0"/>
          <a:ea typeface="ヒラギノ角ゴ Pro W3" charset="0"/>
        </a:defRPr>
      </a:lvl6pPr>
      <a:lvl7pPr marL="685983" algn="l" defTabSz="342991" rtl="0" eaLnBrk="1" fontAlgn="base" hangingPunct="1">
        <a:spcBef>
          <a:spcPct val="0"/>
        </a:spcBef>
        <a:spcAft>
          <a:spcPct val="0"/>
        </a:spcAft>
        <a:defRPr sz="2476" b="1">
          <a:solidFill>
            <a:srgbClr val="007934"/>
          </a:solidFill>
          <a:latin typeface="Franklin Gothic Medium" charset="0"/>
          <a:ea typeface="ヒラギノ角ゴ Pro W3" charset="0"/>
        </a:defRPr>
      </a:lvl7pPr>
      <a:lvl8pPr marL="1028974" algn="l" defTabSz="342991" rtl="0" eaLnBrk="1" fontAlgn="base" hangingPunct="1">
        <a:spcBef>
          <a:spcPct val="0"/>
        </a:spcBef>
        <a:spcAft>
          <a:spcPct val="0"/>
        </a:spcAft>
        <a:defRPr sz="2476" b="1">
          <a:solidFill>
            <a:srgbClr val="007934"/>
          </a:solidFill>
          <a:latin typeface="Franklin Gothic Medium" charset="0"/>
          <a:ea typeface="ヒラギノ角ゴ Pro W3" charset="0"/>
        </a:defRPr>
      </a:lvl8pPr>
      <a:lvl9pPr marL="1371966" algn="l" defTabSz="342991" rtl="0" eaLnBrk="1" fontAlgn="base" hangingPunct="1">
        <a:spcBef>
          <a:spcPct val="0"/>
        </a:spcBef>
        <a:spcAft>
          <a:spcPct val="0"/>
        </a:spcAft>
        <a:defRPr sz="2476" b="1">
          <a:solidFill>
            <a:srgbClr val="007934"/>
          </a:solidFill>
          <a:latin typeface="Franklin Gothic Medium" charset="0"/>
          <a:ea typeface="ヒラギノ角ゴ Pro W3" charset="0"/>
        </a:defRPr>
      </a:lvl9pPr>
    </p:titleStyle>
    <p:bodyStyle>
      <a:lvl1pPr marL="257244" indent="-257244" algn="l" defTabSz="342991" rtl="0" eaLnBrk="1" fontAlgn="base" hangingPunct="1">
        <a:spcBef>
          <a:spcPct val="20000"/>
        </a:spcBef>
        <a:spcAft>
          <a:spcPct val="0"/>
        </a:spcAft>
        <a:buFont typeface="Arial" charset="0"/>
        <a:buChar char="•"/>
        <a:defRPr sz="1951" kern="1200">
          <a:solidFill>
            <a:srgbClr val="282B2E"/>
          </a:solidFill>
          <a:latin typeface="+mj-lt"/>
          <a:ea typeface="ヒラギノ角ゴ Pro W3" charset="0"/>
          <a:cs typeface="Arial"/>
        </a:defRPr>
      </a:lvl1pPr>
      <a:lvl2pPr marL="557361" indent="-214370" algn="l" defTabSz="342991" rtl="0" eaLnBrk="1" fontAlgn="base" hangingPunct="1">
        <a:spcBef>
          <a:spcPct val="20000"/>
        </a:spcBef>
        <a:spcAft>
          <a:spcPct val="0"/>
        </a:spcAft>
        <a:buFont typeface="Arial" charset="0"/>
        <a:buChar char="–"/>
        <a:defRPr sz="1800" kern="1200">
          <a:solidFill>
            <a:srgbClr val="282B2E"/>
          </a:solidFill>
          <a:latin typeface="+mn-lt"/>
          <a:ea typeface="ヒラギノ角ゴ Pro W3" charset="0"/>
          <a:cs typeface="Arial"/>
        </a:defRPr>
      </a:lvl2pPr>
      <a:lvl3pPr marL="857479" indent="-171496" algn="l" defTabSz="342991" rtl="0" eaLnBrk="1" fontAlgn="base" hangingPunct="1">
        <a:spcBef>
          <a:spcPct val="20000"/>
        </a:spcBef>
        <a:spcAft>
          <a:spcPct val="0"/>
        </a:spcAft>
        <a:buFont typeface="Arial" charset="0"/>
        <a:buChar char="•"/>
        <a:defRPr sz="1650" kern="1200">
          <a:solidFill>
            <a:srgbClr val="282B2E"/>
          </a:solidFill>
          <a:latin typeface="+mn-lt"/>
          <a:ea typeface="ヒラギノ角ゴ Pro W3" charset="0"/>
          <a:cs typeface="Arial"/>
        </a:defRPr>
      </a:lvl3pPr>
      <a:lvl4pPr marL="1200470" indent="-171496" algn="l" defTabSz="342991" rtl="0" eaLnBrk="1" fontAlgn="base" hangingPunct="1">
        <a:spcBef>
          <a:spcPct val="20000"/>
        </a:spcBef>
        <a:spcAft>
          <a:spcPct val="0"/>
        </a:spcAft>
        <a:buFont typeface="Arial" charset="0"/>
        <a:buChar char="–"/>
        <a:defRPr sz="1500" kern="1200">
          <a:solidFill>
            <a:srgbClr val="282B2E"/>
          </a:solidFill>
          <a:latin typeface="+mn-lt"/>
          <a:ea typeface="ヒラギノ角ゴ Pro W3" charset="0"/>
          <a:cs typeface="Arial"/>
        </a:defRPr>
      </a:lvl4pPr>
      <a:lvl5pPr marL="1543461" indent="-171496" algn="l" defTabSz="342991"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1886453" indent="-171496" algn="l" defTabSz="342991" rtl="0" eaLnBrk="1" latinLnBrk="0" hangingPunct="1">
        <a:spcBef>
          <a:spcPct val="20000"/>
        </a:spcBef>
        <a:buFont typeface="Arial"/>
        <a:buChar char="•"/>
        <a:defRPr sz="1500" kern="1200">
          <a:solidFill>
            <a:schemeClr val="tx1"/>
          </a:solidFill>
          <a:latin typeface="+mn-lt"/>
          <a:ea typeface="+mn-ea"/>
          <a:cs typeface="+mn-cs"/>
        </a:defRPr>
      </a:lvl6pPr>
      <a:lvl7pPr marL="2229444" indent="-171496" algn="l" defTabSz="342991" rtl="0" eaLnBrk="1" latinLnBrk="0" hangingPunct="1">
        <a:spcBef>
          <a:spcPct val="20000"/>
        </a:spcBef>
        <a:buFont typeface="Arial"/>
        <a:buChar char="•"/>
        <a:defRPr sz="1500" kern="1200">
          <a:solidFill>
            <a:schemeClr val="tx1"/>
          </a:solidFill>
          <a:latin typeface="+mn-lt"/>
          <a:ea typeface="+mn-ea"/>
          <a:cs typeface="+mn-cs"/>
        </a:defRPr>
      </a:lvl7pPr>
      <a:lvl8pPr marL="2572436" indent="-171496" algn="l" defTabSz="342991" rtl="0" eaLnBrk="1" latinLnBrk="0" hangingPunct="1">
        <a:spcBef>
          <a:spcPct val="20000"/>
        </a:spcBef>
        <a:buFont typeface="Arial"/>
        <a:buChar char="•"/>
        <a:defRPr sz="1500" kern="1200">
          <a:solidFill>
            <a:schemeClr val="tx1"/>
          </a:solidFill>
          <a:latin typeface="+mn-lt"/>
          <a:ea typeface="+mn-ea"/>
          <a:cs typeface="+mn-cs"/>
        </a:defRPr>
      </a:lvl8pPr>
      <a:lvl9pPr marL="2915427" indent="-171496" algn="l" defTabSz="3429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91" rtl="0" eaLnBrk="1" latinLnBrk="0" hangingPunct="1">
        <a:defRPr sz="1350" kern="1200">
          <a:solidFill>
            <a:schemeClr val="tx1"/>
          </a:solidFill>
          <a:latin typeface="+mn-lt"/>
          <a:ea typeface="+mn-ea"/>
          <a:cs typeface="+mn-cs"/>
        </a:defRPr>
      </a:lvl1pPr>
      <a:lvl2pPr marL="342991" algn="l" defTabSz="342991" rtl="0" eaLnBrk="1" latinLnBrk="0" hangingPunct="1">
        <a:defRPr sz="1350" kern="1200">
          <a:solidFill>
            <a:schemeClr val="tx1"/>
          </a:solidFill>
          <a:latin typeface="+mn-lt"/>
          <a:ea typeface="+mn-ea"/>
          <a:cs typeface="+mn-cs"/>
        </a:defRPr>
      </a:lvl2pPr>
      <a:lvl3pPr marL="685983" algn="l" defTabSz="342991" rtl="0" eaLnBrk="1" latinLnBrk="0" hangingPunct="1">
        <a:defRPr sz="1350" kern="1200">
          <a:solidFill>
            <a:schemeClr val="tx1"/>
          </a:solidFill>
          <a:latin typeface="+mn-lt"/>
          <a:ea typeface="+mn-ea"/>
          <a:cs typeface="+mn-cs"/>
        </a:defRPr>
      </a:lvl3pPr>
      <a:lvl4pPr marL="1028974" algn="l" defTabSz="342991" rtl="0" eaLnBrk="1" latinLnBrk="0" hangingPunct="1">
        <a:defRPr sz="1350" kern="1200">
          <a:solidFill>
            <a:schemeClr val="tx1"/>
          </a:solidFill>
          <a:latin typeface="+mn-lt"/>
          <a:ea typeface="+mn-ea"/>
          <a:cs typeface="+mn-cs"/>
        </a:defRPr>
      </a:lvl4pPr>
      <a:lvl5pPr marL="1371966" algn="l" defTabSz="342991" rtl="0" eaLnBrk="1" latinLnBrk="0" hangingPunct="1">
        <a:defRPr sz="1350" kern="1200">
          <a:solidFill>
            <a:schemeClr val="tx1"/>
          </a:solidFill>
          <a:latin typeface="+mn-lt"/>
          <a:ea typeface="+mn-ea"/>
          <a:cs typeface="+mn-cs"/>
        </a:defRPr>
      </a:lvl5pPr>
      <a:lvl6pPr marL="1714957" algn="l" defTabSz="342991" rtl="0" eaLnBrk="1" latinLnBrk="0" hangingPunct="1">
        <a:defRPr sz="1350" kern="1200">
          <a:solidFill>
            <a:schemeClr val="tx1"/>
          </a:solidFill>
          <a:latin typeface="+mn-lt"/>
          <a:ea typeface="+mn-ea"/>
          <a:cs typeface="+mn-cs"/>
        </a:defRPr>
      </a:lvl6pPr>
      <a:lvl7pPr marL="2057949" algn="l" defTabSz="342991" rtl="0" eaLnBrk="1" latinLnBrk="0" hangingPunct="1">
        <a:defRPr sz="1350" kern="1200">
          <a:solidFill>
            <a:schemeClr val="tx1"/>
          </a:solidFill>
          <a:latin typeface="+mn-lt"/>
          <a:ea typeface="+mn-ea"/>
          <a:cs typeface="+mn-cs"/>
        </a:defRPr>
      </a:lvl7pPr>
      <a:lvl8pPr marL="2400940" algn="l" defTabSz="342991" rtl="0" eaLnBrk="1" latinLnBrk="0" hangingPunct="1">
        <a:defRPr sz="1350" kern="1200">
          <a:solidFill>
            <a:schemeClr val="tx1"/>
          </a:solidFill>
          <a:latin typeface="+mn-lt"/>
          <a:ea typeface="+mn-ea"/>
          <a:cs typeface="+mn-cs"/>
        </a:defRPr>
      </a:lvl8pPr>
      <a:lvl9pPr marL="2743932" algn="l" defTabSz="342991"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6349327" y="6335712"/>
            <a:ext cx="2794673"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6349327" y="6237796"/>
            <a:ext cx="2794673"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8"/>
          <a:stretch>
            <a:fillRect/>
          </a:stretch>
        </p:blipFill>
        <p:spPr>
          <a:xfrm>
            <a:off x="6708438" y="6543675"/>
            <a:ext cx="207645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703613" y="558603"/>
            <a:ext cx="7811736"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703613" y="1739901"/>
            <a:ext cx="7811737"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4572001" y="6492876"/>
            <a:ext cx="1159727" cy="365125"/>
          </a:xfrm>
          <a:prstGeom prst="rect">
            <a:avLst/>
          </a:prstGeom>
        </p:spPr>
        <p:txBody>
          <a:bodyPr vert="horz" lIns="91440" tIns="45720" rIns="91440" bIns="155448" rtlCol="0" anchor="ctr"/>
          <a:lstStyle>
            <a:lvl1pPr algn="l">
              <a:defRPr sz="750">
                <a:solidFill>
                  <a:schemeClr val="accent6">
                    <a:lumMod val="40000"/>
                    <a:lumOff val="60000"/>
                  </a:schemeClr>
                </a:solidFill>
                <a:latin typeface="Arial" panose="020B0604020202020204" pitchFamily="34" charset="0"/>
                <a:cs typeface="Arial" panose="020B0604020202020204" pitchFamily="34" charset="0"/>
              </a:defRPr>
            </a:lvl1pPr>
          </a:lstStyle>
          <a:p>
            <a:fld id="{7A92D132-A5A5-4E57-8B24-A8CA6002DF33}" type="datetime1">
              <a:rPr lang="en-US" smtClean="0"/>
              <a:t>3/17/2025</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703612" y="6492876"/>
            <a:ext cx="3795050" cy="365125"/>
          </a:xfrm>
          <a:prstGeom prst="rect">
            <a:avLst/>
          </a:prstGeom>
        </p:spPr>
        <p:txBody>
          <a:bodyPr vert="horz" lIns="91440" tIns="45720" rIns="91440" bIns="155448" rtlCol="0" anchor="ctr"/>
          <a:lstStyle>
            <a:lvl1pPr algn="ctr">
              <a:defRPr sz="750">
                <a:solidFill>
                  <a:schemeClr val="accent6">
                    <a:lumMod val="40000"/>
                    <a:lumOff val="60000"/>
                  </a:schemeClr>
                </a:solidFill>
                <a:latin typeface="Arial" panose="020B0604020202020204" pitchFamily="34" charset="0"/>
                <a:cs typeface="Arial" panose="020B0604020202020204" pitchFamily="34" charset="0"/>
              </a:defRPr>
            </a:lvl1pPr>
          </a:lstStyle>
          <a:p>
            <a:r>
              <a:rPr lang="en-US"/>
              <a:t>Business Sensitive</a:t>
            </a:r>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16265" y="6492876"/>
            <a:ext cx="325821" cy="365125"/>
          </a:xfrm>
          <a:prstGeom prst="rect">
            <a:avLst/>
          </a:prstGeom>
        </p:spPr>
        <p:txBody>
          <a:bodyPr vert="horz" lIns="91440" tIns="45720" rIns="91440" bIns="155448" rtlCol="0" anchor="ctr"/>
          <a:lstStyle>
            <a:lvl1pPr algn="ctr">
              <a:defRPr sz="75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1" y="522288"/>
            <a:ext cx="558350"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000317536"/>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 id="2147484211" r:id="rId14"/>
    <p:sldLayoutId id="2147484212" r:id="rId15"/>
    <p:sldLayoutId id="2147484213" r:id="rId16"/>
  </p:sldLayoutIdLst>
  <p:hf hdr="0" dt="0"/>
  <p:txStyles>
    <p:titleStyle>
      <a:lvl1pPr algn="l" defTabSz="685800" rtl="0" eaLnBrk="1" latinLnBrk="0" hangingPunct="1">
        <a:lnSpc>
          <a:spcPct val="90000"/>
        </a:lnSpc>
        <a:spcBef>
          <a:spcPct val="0"/>
        </a:spcBef>
        <a:buNone/>
        <a:defRPr sz="2100" b="1" i="0" kern="1200">
          <a:solidFill>
            <a:schemeClr val="tx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6349327" y="6335712"/>
            <a:ext cx="2794673"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6349327" y="6237796"/>
            <a:ext cx="2794673"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7"/>
          <a:stretch>
            <a:fillRect/>
          </a:stretch>
        </p:blipFill>
        <p:spPr>
          <a:xfrm>
            <a:off x="6708438" y="6543675"/>
            <a:ext cx="207645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703613" y="558603"/>
            <a:ext cx="7811736"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703613" y="1739901"/>
            <a:ext cx="7811737"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4572001" y="6492876"/>
            <a:ext cx="1159727" cy="365125"/>
          </a:xfrm>
          <a:prstGeom prst="rect">
            <a:avLst/>
          </a:prstGeom>
        </p:spPr>
        <p:txBody>
          <a:bodyPr vert="horz" lIns="91440" tIns="45720" rIns="91440" bIns="155448" rtlCol="0" anchor="ctr"/>
          <a:lstStyle>
            <a:lvl1pPr algn="l">
              <a:defRPr sz="750">
                <a:solidFill>
                  <a:schemeClr val="accent6">
                    <a:lumMod val="40000"/>
                    <a:lumOff val="60000"/>
                  </a:schemeClr>
                </a:solidFill>
                <a:latin typeface="Arial" panose="020B0604020202020204" pitchFamily="34" charset="0"/>
                <a:cs typeface="Arial" panose="020B0604020202020204" pitchFamily="34" charset="0"/>
              </a:defRPr>
            </a:lvl1pPr>
          </a:lstStyle>
          <a:p>
            <a:fld id="{27CD4A3B-E186-AB40-96C6-355AF9A6FE76}" type="datetimeFigureOut">
              <a:rPr lang="en-US" smtClean="0"/>
              <a:pPr/>
              <a:t>3/17/2025</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703612" y="6492876"/>
            <a:ext cx="3795050" cy="365125"/>
          </a:xfrm>
          <a:prstGeom prst="rect">
            <a:avLst/>
          </a:prstGeom>
        </p:spPr>
        <p:txBody>
          <a:bodyPr vert="horz" lIns="91440" tIns="45720" rIns="91440" bIns="155448" rtlCol="0" anchor="ctr"/>
          <a:lstStyle>
            <a:lvl1pPr algn="ctr">
              <a:defRPr sz="75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16265" y="6492876"/>
            <a:ext cx="325821" cy="365125"/>
          </a:xfrm>
          <a:prstGeom prst="rect">
            <a:avLst/>
          </a:prstGeom>
        </p:spPr>
        <p:txBody>
          <a:bodyPr vert="horz" lIns="91440" tIns="45720" rIns="91440" bIns="155448" rtlCol="0" anchor="ctr"/>
          <a:lstStyle>
            <a:lvl1pPr algn="ctr">
              <a:defRPr sz="75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1" y="522288"/>
            <a:ext cx="558350"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2494908725"/>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 id="2147484227" r:id="rId13"/>
    <p:sldLayoutId id="2147484228" r:id="rId14"/>
    <p:sldLayoutId id="2147484229" r:id="rId15"/>
  </p:sldLayoutIdLst>
  <p:txStyles>
    <p:titleStyle>
      <a:lvl1pPr algn="l" defTabSz="685800" rtl="0" eaLnBrk="1" latinLnBrk="0" hangingPunct="1">
        <a:lnSpc>
          <a:spcPct val="90000"/>
        </a:lnSpc>
        <a:spcBef>
          <a:spcPct val="0"/>
        </a:spcBef>
        <a:buNone/>
        <a:defRPr sz="2100" b="1" i="0" kern="1200">
          <a:solidFill>
            <a:schemeClr val="tx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jpe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18.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51.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16.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16.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16.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16.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16.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hyperlink" Target="mailto:ashley.sadorra.1.ctr@us.af.mi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mailto:judith.willis@us.af.mil" TargetMode="External"/><Relationship Id="rId5" Type="http://schemas.openxmlformats.org/officeDocument/2006/relationships/hyperlink" Target="mailto:corey.chance.2@us.af.mil" TargetMode="External"/><Relationship Id="rId4" Type="http://schemas.openxmlformats.org/officeDocument/2006/relationships/hyperlink" Target="https://www.eielson.af.mil/microreactor/"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18" Type="http://schemas.openxmlformats.org/officeDocument/2006/relationships/image" Target="../media/image30.png"/><Relationship Id="rId3" Type="http://schemas.openxmlformats.org/officeDocument/2006/relationships/image" Target="../media/image24.png"/><Relationship Id="rId21" Type="http://schemas.openxmlformats.org/officeDocument/2006/relationships/image" Target="../media/image33.svg"/><Relationship Id="rId7" Type="http://schemas.openxmlformats.org/officeDocument/2006/relationships/image" Target="../media/image88.png"/><Relationship Id="rId12" Type="http://schemas.openxmlformats.org/officeDocument/2006/relationships/image" Target="../media/image93.svg"/><Relationship Id="rId17" Type="http://schemas.openxmlformats.org/officeDocument/2006/relationships/image" Target="../media/image29.svg"/><Relationship Id="rId2" Type="http://schemas.openxmlformats.org/officeDocument/2006/relationships/notesSlide" Target="../notesSlides/notesSlide42.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2.png"/><Relationship Id="rId24" Type="http://schemas.openxmlformats.org/officeDocument/2006/relationships/image" Target="../media/image97.png"/><Relationship Id="rId5" Type="http://schemas.openxmlformats.org/officeDocument/2006/relationships/image" Target="../media/image86.png"/><Relationship Id="rId15" Type="http://schemas.openxmlformats.org/officeDocument/2006/relationships/image" Target="../media/image27.svg"/><Relationship Id="rId23" Type="http://schemas.openxmlformats.org/officeDocument/2006/relationships/image" Target="../media/image96.svg"/><Relationship Id="rId10" Type="http://schemas.openxmlformats.org/officeDocument/2006/relationships/image" Target="../media/image91.svg"/><Relationship Id="rId19"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90.png"/><Relationship Id="rId14" Type="http://schemas.openxmlformats.org/officeDocument/2006/relationships/image" Target="../media/image26.png"/><Relationship Id="rId22"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jpe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 Type="http://schemas.openxmlformats.org/officeDocument/2006/relationships/notesSlide" Target="../notesSlides/notesSlide7.xml"/><Relationship Id="rId16"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FA7C60B2-5443-49AA-9482-86F376F3B6BB}" type="slidenum">
              <a:rPr lang="en-US" altLang="en-US" sz="1000" b="0">
                <a:solidFill>
                  <a:srgbClr val="7F7F7F"/>
                </a:solidFill>
              </a:rPr>
              <a:pPr>
                <a:spcBef>
                  <a:spcPct val="0"/>
                </a:spcBef>
                <a:buClrTx/>
                <a:buSzTx/>
                <a:buFontTx/>
                <a:buNone/>
              </a:pPr>
              <a:t>1</a:t>
            </a:fld>
            <a:endParaRPr lang="en-US" altLang="en-US" sz="1000" b="0">
              <a:solidFill>
                <a:schemeClr val="bg2"/>
              </a:solidFill>
            </a:endParaRPr>
          </a:p>
        </p:txBody>
      </p:sp>
      <p:sp>
        <p:nvSpPr>
          <p:cNvPr id="25603" name="Rectangle 3"/>
          <p:cNvSpPr>
            <a:spLocks noChangeArrowheads="1"/>
          </p:cNvSpPr>
          <p:nvPr/>
        </p:nvSpPr>
        <p:spPr bwMode="auto">
          <a:xfrm>
            <a:off x="826850" y="1844809"/>
            <a:ext cx="7936149"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r">
              <a:spcBef>
                <a:spcPct val="0"/>
              </a:spcBef>
              <a:buClrTx/>
              <a:buSzTx/>
              <a:buNone/>
            </a:pPr>
            <a:r>
              <a:rPr lang="en-US" altLang="en-US" sz="4400">
                <a:solidFill>
                  <a:srgbClr val="151C77"/>
                </a:solidFill>
                <a:latin typeface="Arial"/>
                <a:cs typeface="Arial"/>
              </a:rPr>
              <a:t>Council for the Alaska Micro-reactor Program (CAMP)</a:t>
            </a:r>
            <a:endParaRPr lang="en-US">
              <a:solidFill>
                <a:srgbClr val="000000"/>
              </a:solidFill>
              <a:cs typeface="Arial" panose="020B0604020202020204" pitchFamily="34" charset="0"/>
            </a:endParaRPr>
          </a:p>
          <a:p>
            <a:pPr algn="r">
              <a:spcBef>
                <a:spcPct val="0"/>
              </a:spcBef>
              <a:buClrTx/>
              <a:buSzTx/>
              <a:buFontTx/>
              <a:buNone/>
            </a:pPr>
            <a:r>
              <a:rPr lang="en-US" altLang="en-US" sz="3600">
                <a:solidFill>
                  <a:srgbClr val="151C77"/>
                </a:solidFill>
                <a:latin typeface="+mj-lt"/>
              </a:rPr>
              <a:t>    		</a:t>
            </a:r>
            <a:endParaRPr lang="en-US" altLang="en-US" sz="3600">
              <a:latin typeface="+mj-lt"/>
              <a:cs typeface="Arial"/>
            </a:endParaRPr>
          </a:p>
        </p:txBody>
      </p:sp>
      <p:sp>
        <p:nvSpPr>
          <p:cNvPr id="25604" name="Rectangle 4"/>
          <p:cNvSpPr>
            <a:spLocks noChangeArrowheads="1"/>
          </p:cNvSpPr>
          <p:nvPr/>
        </p:nvSpPr>
        <p:spPr bwMode="auto">
          <a:xfrm>
            <a:off x="3783011" y="5041239"/>
            <a:ext cx="4979988" cy="148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r">
              <a:spcBef>
                <a:spcPct val="0"/>
              </a:spcBef>
              <a:buClrTx/>
              <a:buSzTx/>
              <a:buNone/>
            </a:pPr>
            <a:r>
              <a:rPr lang="en-US" sz="2400">
                <a:latin typeface="Arial"/>
                <a:cs typeface="Arial"/>
              </a:rPr>
              <a:t>19 MAR 2025</a:t>
            </a:r>
          </a:p>
        </p:txBody>
      </p:sp>
      <p:sp>
        <p:nvSpPr>
          <p:cNvPr id="2" name="TextBox 2">
            <a:extLst>
              <a:ext uri="{FF2B5EF4-FFF2-40B4-BE49-F238E27FC236}">
                <a16:creationId xmlns:a16="http://schemas.microsoft.com/office/drawing/2014/main" id="{9296582F-E1BA-DABE-1BB7-C01E1BA1CBFF}"/>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4144570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55E48-DF43-0706-83AD-72EF50BA8E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C4366-9D06-5538-2C22-0EAED2AE784E}"/>
              </a:ext>
            </a:extLst>
          </p:cNvPr>
          <p:cNvSpPr>
            <a:spLocks noGrp="1"/>
          </p:cNvSpPr>
          <p:nvPr>
            <p:ph type="title"/>
          </p:nvPr>
        </p:nvSpPr>
        <p:spPr>
          <a:xfrm>
            <a:off x="722313" y="4813612"/>
            <a:ext cx="7772400" cy="1362075"/>
          </a:xfrm>
        </p:spPr>
        <p:txBody>
          <a:bodyPr/>
          <a:lstStyle/>
          <a:p>
            <a:pPr algn="ctr"/>
            <a:r>
              <a:rPr lang="en-US" sz="3600">
                <a:cs typeface="Arial"/>
              </a:rPr>
              <a:t>Nuclear Energy Feasibility in Nome, AK</a:t>
            </a:r>
          </a:p>
        </p:txBody>
      </p:sp>
      <p:sp>
        <p:nvSpPr>
          <p:cNvPr id="4" name="Slide Number Placeholder 3">
            <a:extLst>
              <a:ext uri="{FF2B5EF4-FFF2-40B4-BE49-F238E27FC236}">
                <a16:creationId xmlns:a16="http://schemas.microsoft.com/office/drawing/2014/main" id="{D00D83CA-A6AB-3122-AED9-10E8D56B577D}"/>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A4D04A6-F339-40A5-868B-858C823014B4}" type="slidenum">
              <a:rPr kumimoji="0" lang="en-US" altLang="en-US" sz="1000" b="0" i="0" u="none" strike="noStrike" kern="1200" cap="none" spc="0" normalizeH="0" baseline="0" noProof="0" smtClean="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pic>
        <p:nvPicPr>
          <p:cNvPr id="1026" name="Picture 2" descr="UAF logo history | University Relations | University Relations">
            <a:extLst>
              <a:ext uri="{FF2B5EF4-FFF2-40B4-BE49-F238E27FC236}">
                <a16:creationId xmlns:a16="http://schemas.microsoft.com/office/drawing/2014/main" id="{834C7AAF-45F3-3CEF-85DE-593D61709E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9206" y="1342019"/>
            <a:ext cx="3978613" cy="358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728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B4DFA-F822-809F-D687-82423AE9A4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745590-1E9A-7C2A-2FAE-6EC59012804D}"/>
              </a:ext>
            </a:extLst>
          </p:cNvPr>
          <p:cNvSpPr>
            <a:spLocks noGrp="1"/>
          </p:cNvSpPr>
          <p:nvPr>
            <p:ph type="title"/>
          </p:nvPr>
        </p:nvSpPr>
        <p:spPr>
          <a:xfrm>
            <a:off x="722313" y="4298043"/>
            <a:ext cx="7772400" cy="1362075"/>
          </a:xfrm>
        </p:spPr>
        <p:txBody>
          <a:bodyPr/>
          <a:lstStyle/>
          <a:p>
            <a:pPr algn="ctr"/>
            <a:r>
              <a:rPr lang="en-US" sz="3600">
                <a:latin typeface="Arial"/>
                <a:cs typeface="Arial"/>
              </a:rPr>
              <a:t>Industry update for scaling advanced nuclear technology</a:t>
            </a:r>
            <a:endParaRPr lang="en-US" sz="1200" b="0" i="0">
              <a:latin typeface="Times New Roman"/>
              <a:cs typeface="Times New Roman"/>
            </a:endParaRPr>
          </a:p>
        </p:txBody>
      </p:sp>
      <p:sp>
        <p:nvSpPr>
          <p:cNvPr id="4" name="Slide Number Placeholder 3">
            <a:extLst>
              <a:ext uri="{FF2B5EF4-FFF2-40B4-BE49-F238E27FC236}">
                <a16:creationId xmlns:a16="http://schemas.microsoft.com/office/drawing/2014/main" id="{6344E407-53EC-A4AD-20BE-1BC7096039F3}"/>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A4D04A6-F339-40A5-868B-858C823014B4}" type="slidenum">
              <a:rPr kumimoji="0" lang="en-US" altLang="en-US" sz="1000" b="0" i="0" u="none" strike="noStrike" kern="1200" cap="none" spc="0" normalizeH="0" baseline="0" noProof="0" smtClean="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pic>
        <p:nvPicPr>
          <p:cNvPr id="6" name="Picture 2" descr="Home - Idaho National Laboratory">
            <a:extLst>
              <a:ext uri="{FF2B5EF4-FFF2-40B4-BE49-F238E27FC236}">
                <a16:creationId xmlns:a16="http://schemas.microsoft.com/office/drawing/2014/main" id="{28108389-D730-7E3A-240E-48F5E664446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1312"/>
          <a:stretch/>
        </p:blipFill>
        <p:spPr bwMode="auto">
          <a:xfrm>
            <a:off x="2678927" y="1908060"/>
            <a:ext cx="3859703" cy="200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235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CB553A-7B0F-7848-9266-BD3CE346F9A8}"/>
              </a:ext>
            </a:extLst>
          </p:cNvPr>
          <p:cNvSpPr>
            <a:spLocks noGrp="1"/>
          </p:cNvSpPr>
          <p:nvPr>
            <p:ph type="body" sz="quarter" idx="13"/>
          </p:nvPr>
        </p:nvSpPr>
        <p:spPr/>
        <p:txBody>
          <a:bodyPr/>
          <a:lstStyle/>
          <a:p>
            <a:r>
              <a:rPr lang="en-US" sz="2625" dirty="0"/>
              <a:t>Nuclear Industry Update</a:t>
            </a:r>
          </a:p>
          <a:p>
            <a:pPr>
              <a:lnSpc>
                <a:spcPct val="100000"/>
              </a:lnSpc>
              <a:spcBef>
                <a:spcPts val="0"/>
              </a:spcBef>
            </a:pPr>
            <a:r>
              <a:rPr lang="en-US" sz="2250" b="0" i="1" dirty="0"/>
              <a:t>Council for the Alaska Microreactor Program</a:t>
            </a:r>
          </a:p>
        </p:txBody>
      </p:sp>
      <p:sp>
        <p:nvSpPr>
          <p:cNvPr id="3" name="Text Placeholder 2">
            <a:extLst>
              <a:ext uri="{FF2B5EF4-FFF2-40B4-BE49-F238E27FC236}">
                <a16:creationId xmlns:a16="http://schemas.microsoft.com/office/drawing/2014/main" id="{1D1CB000-FA84-504F-9721-DA63D61E2630}"/>
              </a:ext>
            </a:extLst>
          </p:cNvPr>
          <p:cNvSpPr>
            <a:spLocks noGrp="1"/>
          </p:cNvSpPr>
          <p:nvPr>
            <p:ph type="body" sz="quarter" idx="16"/>
          </p:nvPr>
        </p:nvSpPr>
        <p:spPr>
          <a:xfrm>
            <a:off x="502606" y="1533610"/>
            <a:ext cx="2677624" cy="786150"/>
          </a:xfrm>
        </p:spPr>
        <p:txBody>
          <a:bodyPr/>
          <a:lstStyle/>
          <a:p>
            <a:r>
              <a:rPr lang="en-US" sz="1050" dirty="0"/>
              <a:t>March 2025</a:t>
            </a:r>
          </a:p>
          <a:p>
            <a:pPr>
              <a:spcBef>
                <a:spcPts val="1500"/>
              </a:spcBef>
            </a:pPr>
            <a:r>
              <a:rPr lang="en-US" b="1" dirty="0"/>
              <a:t>Brian M. Smith</a:t>
            </a:r>
          </a:p>
          <a:p>
            <a:pPr>
              <a:spcBef>
                <a:spcPts val="375"/>
              </a:spcBef>
            </a:pPr>
            <a:r>
              <a:rPr lang="en-US" dirty="0"/>
              <a:t>Director, Nuclear Reactor Development</a:t>
            </a:r>
          </a:p>
          <a:p>
            <a:pPr>
              <a:spcBef>
                <a:spcPts val="375"/>
              </a:spcBef>
            </a:pPr>
            <a:r>
              <a:rPr lang="en-US" dirty="0"/>
              <a:t>Idaho National Laboratory</a:t>
            </a:r>
            <a:br>
              <a:rPr lang="en-US" dirty="0"/>
            </a:br>
            <a:endParaRPr lang="en-US" dirty="0"/>
          </a:p>
        </p:txBody>
      </p:sp>
    </p:spTree>
    <p:extLst>
      <p:ext uri="{BB962C8B-B14F-4D97-AF65-F5344CB8AC3E}">
        <p14:creationId xmlns:p14="http://schemas.microsoft.com/office/powerpoint/2010/main" val="1836328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ommercial operation marks completion of Vogtle expansion">
            <a:extLst>
              <a:ext uri="{FF2B5EF4-FFF2-40B4-BE49-F238E27FC236}">
                <a16:creationId xmlns:a16="http://schemas.microsoft.com/office/drawing/2014/main" id="{1A2AA70E-74C6-5507-A5F5-DDB24B7321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6"/>
          <a:stretch/>
        </p:blipFill>
        <p:spPr bwMode="auto">
          <a:xfrm>
            <a:off x="0" y="847854"/>
            <a:ext cx="9158849" cy="468659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32B2756-2AE7-77EF-3903-B613FA6D554D}"/>
              </a:ext>
            </a:extLst>
          </p:cNvPr>
          <p:cNvSpPr>
            <a:spLocks noGrp="1"/>
          </p:cNvSpPr>
          <p:nvPr>
            <p:ph type="sldNum" sz="quarter" idx="12"/>
          </p:nvPr>
        </p:nvSpPr>
        <p:spPr/>
        <p:txBody>
          <a:bodyPr/>
          <a:lstStyle/>
          <a:p>
            <a:pPr defTabSz="685800" eaLnBrk="1" fontAlgn="auto" hangingPunct="1">
              <a:spcBef>
                <a:spcPts val="0"/>
              </a:spcBef>
              <a:spcAft>
                <a:spcPts val="0"/>
              </a:spcAft>
            </a:pPr>
            <a:fld id="{82B577FA-F7D9-2C48-919F-F962E3BF952F}" type="slidenum">
              <a:rPr lang="en-US">
                <a:solidFill>
                  <a:srgbClr val="59595C">
                    <a:lumMod val="40000"/>
                    <a:lumOff val="60000"/>
                  </a:srgbClr>
                </a:solidFill>
              </a:rPr>
              <a:pPr defTabSz="685800" eaLnBrk="1" fontAlgn="auto" hangingPunct="1">
                <a:spcBef>
                  <a:spcPts val="0"/>
                </a:spcBef>
                <a:spcAft>
                  <a:spcPts val="0"/>
                </a:spcAft>
              </a:pPr>
              <a:t>13</a:t>
            </a:fld>
            <a:endParaRPr lang="en-US">
              <a:solidFill>
                <a:srgbClr val="59595C">
                  <a:lumMod val="40000"/>
                  <a:lumOff val="60000"/>
                </a:srgbClr>
              </a:solidFill>
            </a:endParaRPr>
          </a:p>
        </p:txBody>
      </p:sp>
      <p:grpSp>
        <p:nvGrpSpPr>
          <p:cNvPr id="9" name="Group 8">
            <a:extLst>
              <a:ext uri="{FF2B5EF4-FFF2-40B4-BE49-F238E27FC236}">
                <a16:creationId xmlns:a16="http://schemas.microsoft.com/office/drawing/2014/main" id="{FFE6D3F3-12B9-3082-AA9F-35559CB3DECE}"/>
              </a:ext>
            </a:extLst>
          </p:cNvPr>
          <p:cNvGrpSpPr/>
          <p:nvPr/>
        </p:nvGrpSpPr>
        <p:grpSpPr>
          <a:xfrm>
            <a:off x="2083123" y="1117993"/>
            <a:ext cx="3571838" cy="2980593"/>
            <a:chOff x="2777497" y="347657"/>
            <a:chExt cx="4762450" cy="3974124"/>
          </a:xfrm>
        </p:grpSpPr>
        <p:sp>
          <p:nvSpPr>
            <p:cNvPr id="3" name="Hexagon 2">
              <a:extLst>
                <a:ext uri="{FF2B5EF4-FFF2-40B4-BE49-F238E27FC236}">
                  <a16:creationId xmlns:a16="http://schemas.microsoft.com/office/drawing/2014/main" id="{7BF41A55-55C1-A8DF-7787-E8AF180B084A}"/>
                </a:ext>
              </a:extLst>
            </p:cNvPr>
            <p:cNvSpPr/>
            <p:nvPr/>
          </p:nvSpPr>
          <p:spPr>
            <a:xfrm rot="5400000">
              <a:off x="3153640" y="621734"/>
              <a:ext cx="3974124" cy="3425969"/>
            </a:xfrm>
            <a:prstGeom prst="hexagon">
              <a:avLst/>
            </a:prstGeom>
            <a:solidFill>
              <a:schemeClr val="bg1">
                <a:lumMod val="95000"/>
                <a:alpha val="75000"/>
              </a:schemeClr>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7" name="TextBox 6">
              <a:extLst>
                <a:ext uri="{FF2B5EF4-FFF2-40B4-BE49-F238E27FC236}">
                  <a16:creationId xmlns:a16="http://schemas.microsoft.com/office/drawing/2014/main" id="{108C3846-AF8D-C52D-C13E-0AE15C49BF7F}"/>
                </a:ext>
              </a:extLst>
            </p:cNvPr>
            <p:cNvSpPr txBox="1"/>
            <p:nvPr/>
          </p:nvSpPr>
          <p:spPr>
            <a:xfrm>
              <a:off x="3523442" y="1423604"/>
              <a:ext cx="3234520" cy="2523768"/>
            </a:xfrm>
            <a:prstGeom prst="rect">
              <a:avLst/>
            </a:prstGeom>
            <a:noFill/>
          </p:spPr>
          <p:txBody>
            <a:bodyPr wrap="square" rtlCol="0">
              <a:spAutoFit/>
            </a:bodyPr>
            <a:lstStyle/>
            <a:p>
              <a:pPr algn="ctr" defTabSz="685800" eaLnBrk="1" fontAlgn="auto" hangingPunct="1">
                <a:spcBef>
                  <a:spcPts val="0"/>
                </a:spcBef>
                <a:spcAft>
                  <a:spcPts val="0"/>
                </a:spcAft>
              </a:pPr>
              <a:r>
                <a:rPr lang="en-US" sz="1950" dirty="0">
                  <a:solidFill>
                    <a:srgbClr val="06509D"/>
                  </a:solidFill>
                  <a:latin typeface="Arial" panose="020B0604020202020204"/>
                </a:rPr>
                <a:t>Vogtle Units </a:t>
              </a:r>
              <a:br>
                <a:rPr lang="en-US" sz="1950" dirty="0">
                  <a:solidFill>
                    <a:srgbClr val="06509D"/>
                  </a:solidFill>
                  <a:latin typeface="Arial" panose="020B0604020202020204"/>
                </a:rPr>
              </a:br>
              <a:r>
                <a:rPr lang="en-US" sz="1950" dirty="0">
                  <a:solidFill>
                    <a:srgbClr val="06509D"/>
                  </a:solidFill>
                  <a:latin typeface="Arial" panose="020B0604020202020204"/>
                </a:rPr>
                <a:t>3 &amp; 4 are Producing </a:t>
              </a:r>
              <a:br>
                <a:rPr lang="en-US" sz="2100" dirty="0">
                  <a:solidFill>
                    <a:srgbClr val="06509D"/>
                  </a:solidFill>
                  <a:latin typeface="Arial" panose="020B0604020202020204"/>
                </a:rPr>
              </a:br>
              <a:r>
                <a:rPr lang="en-US" sz="2100" b="1" dirty="0">
                  <a:solidFill>
                    <a:srgbClr val="06509D"/>
                  </a:solidFill>
                  <a:latin typeface="Arial" panose="020B0604020202020204"/>
                </a:rPr>
                <a:t>Clean, Reliable, Economic</a:t>
              </a:r>
              <a:br>
                <a:rPr lang="en-US" sz="2100" b="1" dirty="0">
                  <a:solidFill>
                    <a:srgbClr val="06509D"/>
                  </a:solidFill>
                  <a:latin typeface="Arial" panose="020B0604020202020204"/>
                </a:rPr>
              </a:br>
              <a:r>
                <a:rPr lang="en-US" sz="2100" b="1" dirty="0">
                  <a:solidFill>
                    <a:srgbClr val="06509D"/>
                  </a:solidFill>
                  <a:latin typeface="Arial" panose="020B0604020202020204"/>
                </a:rPr>
                <a:t>Power </a:t>
              </a:r>
            </a:p>
            <a:p>
              <a:pPr algn="ctr" defTabSz="685800" eaLnBrk="1" fontAlgn="auto" hangingPunct="1">
                <a:spcBef>
                  <a:spcPts val="0"/>
                </a:spcBef>
                <a:spcAft>
                  <a:spcPts val="0"/>
                </a:spcAft>
              </a:pPr>
              <a:endParaRPr lang="en-US" sz="1500" dirty="0">
                <a:solidFill>
                  <a:srgbClr val="06509D"/>
                </a:solidFill>
                <a:latin typeface="Arial" panose="020B0604020202020204"/>
              </a:endParaRPr>
            </a:p>
          </p:txBody>
        </p:sp>
        <p:sp>
          <p:nvSpPr>
            <p:cNvPr id="15" name="Hexagon 14">
              <a:extLst>
                <a:ext uri="{FF2B5EF4-FFF2-40B4-BE49-F238E27FC236}">
                  <a16:creationId xmlns:a16="http://schemas.microsoft.com/office/drawing/2014/main" id="{B924A7A2-5B32-F805-5306-AAC4EEDED2CA}"/>
                </a:ext>
              </a:extLst>
            </p:cNvPr>
            <p:cNvSpPr/>
            <p:nvPr/>
          </p:nvSpPr>
          <p:spPr>
            <a:xfrm rot="5400000">
              <a:off x="6194563" y="2782224"/>
              <a:ext cx="1351668" cy="1165231"/>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7" name="Hexagon 16">
              <a:extLst>
                <a:ext uri="{FF2B5EF4-FFF2-40B4-BE49-F238E27FC236}">
                  <a16:creationId xmlns:a16="http://schemas.microsoft.com/office/drawing/2014/main" id="{1C3F5CE9-E272-DA0F-030F-C1C3799423E2}"/>
                </a:ext>
              </a:extLst>
            </p:cNvPr>
            <p:cNvSpPr/>
            <p:nvPr/>
          </p:nvSpPr>
          <p:spPr>
            <a:xfrm rot="5400000">
              <a:off x="5948269" y="3520555"/>
              <a:ext cx="624797" cy="538618"/>
            </a:xfrm>
            <a:prstGeom prst="hexagon">
              <a:avLst/>
            </a:prstGeom>
            <a:solidFill>
              <a:schemeClr val="bg2">
                <a:alpha val="7927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21" name="Oval 20">
              <a:extLst>
                <a:ext uri="{FF2B5EF4-FFF2-40B4-BE49-F238E27FC236}">
                  <a16:creationId xmlns:a16="http://schemas.microsoft.com/office/drawing/2014/main" id="{4439FBFC-BA36-3B3D-62F2-72A51ECC46E9}"/>
                </a:ext>
              </a:extLst>
            </p:cNvPr>
            <p:cNvSpPr/>
            <p:nvPr/>
          </p:nvSpPr>
          <p:spPr>
            <a:xfrm>
              <a:off x="7342434" y="3167326"/>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2" name="Hexagon 1">
              <a:extLst>
                <a:ext uri="{FF2B5EF4-FFF2-40B4-BE49-F238E27FC236}">
                  <a16:creationId xmlns:a16="http://schemas.microsoft.com/office/drawing/2014/main" id="{4E095CE1-BEB6-FEE6-CB80-B226A01FDBDE}"/>
                </a:ext>
              </a:extLst>
            </p:cNvPr>
            <p:cNvSpPr/>
            <p:nvPr/>
          </p:nvSpPr>
          <p:spPr>
            <a:xfrm rot="5400000">
              <a:off x="2812987" y="760268"/>
              <a:ext cx="917377" cy="790842"/>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6" name="Oval 5">
              <a:extLst>
                <a:ext uri="{FF2B5EF4-FFF2-40B4-BE49-F238E27FC236}">
                  <a16:creationId xmlns:a16="http://schemas.microsoft.com/office/drawing/2014/main" id="{5F6F74D9-B530-C8CD-42CF-21198F4A32D6}"/>
                </a:ext>
              </a:extLst>
            </p:cNvPr>
            <p:cNvSpPr/>
            <p:nvPr/>
          </p:nvSpPr>
          <p:spPr>
            <a:xfrm>
              <a:off x="2777497" y="1026952"/>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grpSp>
    </p:spTree>
    <p:extLst>
      <p:ext uri="{BB962C8B-B14F-4D97-AF65-F5344CB8AC3E}">
        <p14:creationId xmlns:p14="http://schemas.microsoft.com/office/powerpoint/2010/main" val="3588688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C96FD48-41C0-CF11-BD90-D52303EC3B17}"/>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032B2756-2AE7-77EF-3903-B613FA6D554D}"/>
              </a:ext>
            </a:extLst>
          </p:cNvPr>
          <p:cNvSpPr>
            <a:spLocks noGrp="1"/>
          </p:cNvSpPr>
          <p:nvPr>
            <p:ph type="sldNum" sz="quarter" idx="12"/>
          </p:nvPr>
        </p:nvSpPr>
        <p:spPr/>
        <p:txBody>
          <a:bodyPr/>
          <a:lstStyle/>
          <a:p>
            <a:pPr defTabSz="685800" eaLnBrk="1" fontAlgn="auto" hangingPunct="1">
              <a:spcBef>
                <a:spcPts val="0"/>
              </a:spcBef>
              <a:spcAft>
                <a:spcPts val="0"/>
              </a:spcAft>
            </a:pPr>
            <a:fld id="{82B577FA-F7D9-2C48-919F-F962E3BF952F}" type="slidenum">
              <a:rPr lang="en-US">
                <a:solidFill>
                  <a:srgbClr val="59595C">
                    <a:lumMod val="40000"/>
                    <a:lumOff val="60000"/>
                  </a:srgbClr>
                </a:solidFill>
              </a:rPr>
              <a:pPr defTabSz="685800" eaLnBrk="1" fontAlgn="auto" hangingPunct="1">
                <a:spcBef>
                  <a:spcPts val="0"/>
                </a:spcBef>
                <a:spcAft>
                  <a:spcPts val="0"/>
                </a:spcAft>
              </a:pPr>
              <a:t>14</a:t>
            </a:fld>
            <a:endParaRPr lang="en-US">
              <a:solidFill>
                <a:srgbClr val="59595C">
                  <a:lumMod val="40000"/>
                  <a:lumOff val="60000"/>
                </a:srgbClr>
              </a:solidFill>
            </a:endParaRPr>
          </a:p>
        </p:txBody>
      </p:sp>
      <p:pic>
        <p:nvPicPr>
          <p:cNvPr id="3074" name="Picture 2">
            <a:extLst>
              <a:ext uri="{FF2B5EF4-FFF2-40B4-BE49-F238E27FC236}">
                <a16:creationId xmlns:a16="http://schemas.microsoft.com/office/drawing/2014/main" id="{D2852A8D-0E04-6D43-0740-78FF69A93F6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4" y="857250"/>
            <a:ext cx="9144000" cy="465444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B515740-44D8-920C-ADA1-D8AF7B123F8C}"/>
              </a:ext>
            </a:extLst>
          </p:cNvPr>
          <p:cNvGrpSpPr/>
          <p:nvPr/>
        </p:nvGrpSpPr>
        <p:grpSpPr>
          <a:xfrm>
            <a:off x="5046047" y="1671511"/>
            <a:ext cx="3571838" cy="3145491"/>
            <a:chOff x="6728063" y="1441938"/>
            <a:chExt cx="4762450" cy="4193988"/>
          </a:xfrm>
        </p:grpSpPr>
        <p:sp>
          <p:nvSpPr>
            <p:cNvPr id="5" name="Hexagon 4">
              <a:extLst>
                <a:ext uri="{FF2B5EF4-FFF2-40B4-BE49-F238E27FC236}">
                  <a16:creationId xmlns:a16="http://schemas.microsoft.com/office/drawing/2014/main" id="{F4AAAB32-7454-4BD1-164E-0565F6FA215B}"/>
                </a:ext>
              </a:extLst>
            </p:cNvPr>
            <p:cNvSpPr/>
            <p:nvPr/>
          </p:nvSpPr>
          <p:spPr>
            <a:xfrm rot="5400000">
              <a:off x="7104206" y="1716015"/>
              <a:ext cx="3974124" cy="3425969"/>
            </a:xfrm>
            <a:prstGeom prst="hexagon">
              <a:avLst/>
            </a:prstGeom>
            <a:solidFill>
              <a:schemeClr val="bg1">
                <a:lumMod val="95000"/>
                <a:alpha val="75000"/>
              </a:schemeClr>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6" name="TextBox 5">
              <a:extLst>
                <a:ext uri="{FF2B5EF4-FFF2-40B4-BE49-F238E27FC236}">
                  <a16:creationId xmlns:a16="http://schemas.microsoft.com/office/drawing/2014/main" id="{1C27794A-279D-8478-AC83-47E141B5AA1B}"/>
                </a:ext>
              </a:extLst>
            </p:cNvPr>
            <p:cNvSpPr txBox="1"/>
            <p:nvPr/>
          </p:nvSpPr>
          <p:spPr>
            <a:xfrm>
              <a:off x="7233755" y="2504607"/>
              <a:ext cx="3708969" cy="2585323"/>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srgbClr val="06509D"/>
                  </a:solidFill>
                  <a:latin typeface="Arial" panose="020B0604020202020204"/>
                </a:rPr>
                <a:t>Palisades Restart</a:t>
              </a:r>
            </a:p>
            <a:p>
              <a:pPr algn="ctr" defTabSz="685800" eaLnBrk="1" fontAlgn="auto" hangingPunct="1">
                <a:spcBef>
                  <a:spcPts val="0"/>
                </a:spcBef>
                <a:spcAft>
                  <a:spcPts val="0"/>
                </a:spcAft>
              </a:pPr>
              <a:r>
                <a:rPr lang="en-US" sz="2100" dirty="0">
                  <a:solidFill>
                    <a:srgbClr val="06509D"/>
                  </a:solidFill>
                  <a:latin typeface="Arial" panose="020B0604020202020204"/>
                </a:rPr>
                <a:t>advanced by </a:t>
              </a:r>
              <a:br>
                <a:rPr lang="en-US" sz="2100" dirty="0">
                  <a:solidFill>
                    <a:srgbClr val="06509D"/>
                  </a:solidFill>
                  <a:latin typeface="Arial" panose="020B0604020202020204"/>
                </a:rPr>
              </a:br>
              <a:r>
                <a:rPr lang="en-US" sz="2100" dirty="0">
                  <a:solidFill>
                    <a:srgbClr val="06509D"/>
                  </a:solidFill>
                  <a:latin typeface="Arial" panose="020B0604020202020204"/>
                </a:rPr>
                <a:t>$1.5B from the DOE Loan Program </a:t>
              </a:r>
            </a:p>
            <a:p>
              <a:pPr algn="ctr" defTabSz="685800" eaLnBrk="1" fontAlgn="auto" hangingPunct="1">
                <a:spcBef>
                  <a:spcPts val="0"/>
                </a:spcBef>
                <a:spcAft>
                  <a:spcPts val="0"/>
                </a:spcAft>
              </a:pPr>
              <a:r>
                <a:rPr lang="en-US" sz="2100" dirty="0">
                  <a:solidFill>
                    <a:srgbClr val="06509D"/>
                  </a:solidFill>
                  <a:latin typeface="Arial" panose="020B0604020202020204"/>
                </a:rPr>
                <a:t>Office </a:t>
              </a:r>
              <a:endParaRPr lang="en-US" sz="2100" b="1" dirty="0">
                <a:solidFill>
                  <a:srgbClr val="06509D"/>
                </a:solidFill>
                <a:latin typeface="Arial" panose="020B0604020202020204"/>
              </a:endParaRPr>
            </a:p>
            <a:p>
              <a:pPr algn="ctr" defTabSz="685800" eaLnBrk="1" fontAlgn="auto" hangingPunct="1">
                <a:spcBef>
                  <a:spcPts val="0"/>
                </a:spcBef>
                <a:spcAft>
                  <a:spcPts val="0"/>
                </a:spcAft>
              </a:pPr>
              <a:endParaRPr lang="en-US" sz="1500" dirty="0">
                <a:solidFill>
                  <a:srgbClr val="06509D"/>
                </a:solidFill>
                <a:latin typeface="Arial" panose="020B0604020202020204"/>
              </a:endParaRPr>
            </a:p>
          </p:txBody>
        </p:sp>
        <p:sp>
          <p:nvSpPr>
            <p:cNvPr id="8" name="Hexagon 7">
              <a:extLst>
                <a:ext uri="{FF2B5EF4-FFF2-40B4-BE49-F238E27FC236}">
                  <a16:creationId xmlns:a16="http://schemas.microsoft.com/office/drawing/2014/main" id="{57A4ED1F-738D-136A-4ACC-40A2331EE646}"/>
                </a:ext>
              </a:extLst>
            </p:cNvPr>
            <p:cNvSpPr/>
            <p:nvPr/>
          </p:nvSpPr>
          <p:spPr>
            <a:xfrm rot="5400000">
              <a:off x="10145129" y="4315888"/>
              <a:ext cx="1351668" cy="1165231"/>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9" name="Hexagon 8">
              <a:extLst>
                <a:ext uri="{FF2B5EF4-FFF2-40B4-BE49-F238E27FC236}">
                  <a16:creationId xmlns:a16="http://schemas.microsoft.com/office/drawing/2014/main" id="{85F6453D-7274-C9BE-3A4A-3D59AA0940B6}"/>
                </a:ext>
              </a:extLst>
            </p:cNvPr>
            <p:cNvSpPr/>
            <p:nvPr/>
          </p:nvSpPr>
          <p:spPr>
            <a:xfrm rot="5400000">
              <a:off x="9898657" y="5054219"/>
              <a:ext cx="624797" cy="538618"/>
            </a:xfrm>
            <a:prstGeom prst="hexagon">
              <a:avLst/>
            </a:prstGeom>
            <a:solidFill>
              <a:schemeClr val="bg2">
                <a:alpha val="7927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0" name="Oval 9">
              <a:extLst>
                <a:ext uri="{FF2B5EF4-FFF2-40B4-BE49-F238E27FC236}">
                  <a16:creationId xmlns:a16="http://schemas.microsoft.com/office/drawing/2014/main" id="{27E96AD4-4854-89E2-7DA7-22E69A54AC4E}"/>
                </a:ext>
              </a:extLst>
            </p:cNvPr>
            <p:cNvSpPr/>
            <p:nvPr/>
          </p:nvSpPr>
          <p:spPr>
            <a:xfrm>
              <a:off x="11293000" y="4700990"/>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1" name="Hexagon 10">
              <a:extLst>
                <a:ext uri="{FF2B5EF4-FFF2-40B4-BE49-F238E27FC236}">
                  <a16:creationId xmlns:a16="http://schemas.microsoft.com/office/drawing/2014/main" id="{BCC528BF-73DA-18D4-6304-DF0302E7D500}"/>
                </a:ext>
              </a:extLst>
            </p:cNvPr>
            <p:cNvSpPr/>
            <p:nvPr/>
          </p:nvSpPr>
          <p:spPr>
            <a:xfrm rot="5400000">
              <a:off x="6763553" y="1854549"/>
              <a:ext cx="917377" cy="790842"/>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2" name="Oval 11">
              <a:extLst>
                <a:ext uri="{FF2B5EF4-FFF2-40B4-BE49-F238E27FC236}">
                  <a16:creationId xmlns:a16="http://schemas.microsoft.com/office/drawing/2014/main" id="{11709AF0-0DBD-81BD-F44F-2599F36D7AEA}"/>
                </a:ext>
              </a:extLst>
            </p:cNvPr>
            <p:cNvSpPr/>
            <p:nvPr/>
          </p:nvSpPr>
          <p:spPr>
            <a:xfrm>
              <a:off x="6728063" y="2121233"/>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grpSp>
    </p:spTree>
    <p:extLst>
      <p:ext uri="{BB962C8B-B14F-4D97-AF65-F5344CB8AC3E}">
        <p14:creationId xmlns:p14="http://schemas.microsoft.com/office/powerpoint/2010/main" val="3582138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7578B1-FE06-2A43-277C-E915B0382AC3}"/>
              </a:ext>
            </a:extLst>
          </p:cNvPr>
          <p:cNvPicPr>
            <a:picLocks noChangeAspect="1"/>
          </p:cNvPicPr>
          <p:nvPr/>
        </p:nvPicPr>
        <p:blipFill>
          <a:blip r:embed="rId3"/>
          <a:stretch>
            <a:fillRect/>
          </a:stretch>
        </p:blipFill>
        <p:spPr>
          <a:xfrm>
            <a:off x="1" y="860705"/>
            <a:ext cx="9143999" cy="4649738"/>
          </a:xfrm>
          <a:prstGeom prst="rect">
            <a:avLst/>
          </a:prstGeom>
        </p:spPr>
      </p:pic>
      <p:sp>
        <p:nvSpPr>
          <p:cNvPr id="5" name="Slide Number Placeholder 4">
            <a:extLst>
              <a:ext uri="{FF2B5EF4-FFF2-40B4-BE49-F238E27FC236}">
                <a16:creationId xmlns:a16="http://schemas.microsoft.com/office/drawing/2014/main" id="{EF61E1E7-29DD-DB90-45E9-29EE774C3A08}"/>
              </a:ext>
            </a:extLst>
          </p:cNvPr>
          <p:cNvSpPr>
            <a:spLocks noGrp="1"/>
          </p:cNvSpPr>
          <p:nvPr>
            <p:ph type="sldNum" sz="quarter" idx="12"/>
          </p:nvPr>
        </p:nvSpPr>
        <p:spPr/>
        <p:txBody>
          <a:bodyPr/>
          <a:lstStyle/>
          <a:p>
            <a:pPr defTabSz="685800" eaLnBrk="1" fontAlgn="auto" hangingPunct="1">
              <a:spcBef>
                <a:spcPts val="0"/>
              </a:spcBef>
              <a:spcAft>
                <a:spcPts val="0"/>
              </a:spcAft>
            </a:pPr>
            <a:fld id="{82B577FA-F7D9-2C48-919F-F962E3BF952F}" type="slidenum">
              <a:rPr lang="en-US">
                <a:solidFill>
                  <a:srgbClr val="59595C">
                    <a:lumMod val="40000"/>
                    <a:lumOff val="60000"/>
                  </a:srgbClr>
                </a:solidFill>
              </a:rPr>
              <a:pPr defTabSz="685800" eaLnBrk="1" fontAlgn="auto" hangingPunct="1">
                <a:spcBef>
                  <a:spcPts val="0"/>
                </a:spcBef>
                <a:spcAft>
                  <a:spcPts val="0"/>
                </a:spcAft>
              </a:pPr>
              <a:t>15</a:t>
            </a:fld>
            <a:endParaRPr lang="en-US">
              <a:solidFill>
                <a:srgbClr val="59595C">
                  <a:lumMod val="40000"/>
                  <a:lumOff val="60000"/>
                </a:srgbClr>
              </a:solidFill>
            </a:endParaRPr>
          </a:p>
        </p:txBody>
      </p:sp>
      <p:grpSp>
        <p:nvGrpSpPr>
          <p:cNvPr id="6" name="Group 5">
            <a:extLst>
              <a:ext uri="{FF2B5EF4-FFF2-40B4-BE49-F238E27FC236}">
                <a16:creationId xmlns:a16="http://schemas.microsoft.com/office/drawing/2014/main" id="{60825443-C08A-9794-0EC8-64FE7FFA272D}"/>
              </a:ext>
            </a:extLst>
          </p:cNvPr>
          <p:cNvGrpSpPr/>
          <p:nvPr/>
        </p:nvGrpSpPr>
        <p:grpSpPr>
          <a:xfrm>
            <a:off x="442086" y="1629187"/>
            <a:ext cx="3545958" cy="3123377"/>
            <a:chOff x="2967280" y="347657"/>
            <a:chExt cx="4727944" cy="4164502"/>
          </a:xfrm>
        </p:grpSpPr>
        <p:sp>
          <p:nvSpPr>
            <p:cNvPr id="7" name="Hexagon 6">
              <a:extLst>
                <a:ext uri="{FF2B5EF4-FFF2-40B4-BE49-F238E27FC236}">
                  <a16:creationId xmlns:a16="http://schemas.microsoft.com/office/drawing/2014/main" id="{C769E87A-5114-2E06-14D6-91D467CC27EB}"/>
                </a:ext>
              </a:extLst>
            </p:cNvPr>
            <p:cNvSpPr/>
            <p:nvPr/>
          </p:nvSpPr>
          <p:spPr>
            <a:xfrm rot="5400000">
              <a:off x="3153640" y="621734"/>
              <a:ext cx="3974124" cy="3425969"/>
            </a:xfrm>
            <a:prstGeom prst="hexagon">
              <a:avLst/>
            </a:prstGeom>
            <a:solidFill>
              <a:schemeClr val="bg1">
                <a:lumMod val="95000"/>
                <a:alpha val="75000"/>
              </a:schemeClr>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8" name="TextBox 7">
              <a:extLst>
                <a:ext uri="{FF2B5EF4-FFF2-40B4-BE49-F238E27FC236}">
                  <a16:creationId xmlns:a16="http://schemas.microsoft.com/office/drawing/2014/main" id="{9EE1BE07-6BDA-0C42-24FB-89B43837BB1B}"/>
                </a:ext>
              </a:extLst>
            </p:cNvPr>
            <p:cNvSpPr txBox="1"/>
            <p:nvPr/>
          </p:nvSpPr>
          <p:spPr>
            <a:xfrm>
              <a:off x="3488936" y="1283036"/>
              <a:ext cx="3330245" cy="2185213"/>
            </a:xfrm>
            <a:prstGeom prst="rect">
              <a:avLst/>
            </a:prstGeom>
            <a:noFill/>
          </p:spPr>
          <p:txBody>
            <a:bodyPr wrap="square" rtlCol="0">
              <a:spAutoFit/>
            </a:bodyPr>
            <a:lstStyle/>
            <a:p>
              <a:pPr algn="ctr" defTabSz="685800" eaLnBrk="1" fontAlgn="auto" hangingPunct="1">
                <a:spcBef>
                  <a:spcPts val="0"/>
                </a:spcBef>
                <a:spcAft>
                  <a:spcPts val="0"/>
                </a:spcAft>
              </a:pPr>
              <a:r>
                <a:rPr lang="en-US" sz="2100" b="1" dirty="0">
                  <a:solidFill>
                    <a:srgbClr val="06509D"/>
                  </a:solidFill>
                  <a:latin typeface="Arial" panose="020B0604020202020204"/>
                </a:rPr>
                <a:t>Bipartisan</a:t>
              </a:r>
              <a:br>
                <a:rPr lang="en-US" sz="2100" b="1" dirty="0">
                  <a:solidFill>
                    <a:srgbClr val="06509D"/>
                  </a:solidFill>
                  <a:latin typeface="Arial" panose="020B0604020202020204"/>
                </a:rPr>
              </a:br>
              <a:r>
                <a:rPr lang="en-US" sz="2100" b="1" dirty="0">
                  <a:solidFill>
                    <a:srgbClr val="06509D"/>
                  </a:solidFill>
                  <a:latin typeface="Arial" panose="020B0604020202020204"/>
                </a:rPr>
                <a:t>ADVANCE Act </a:t>
              </a:r>
              <a:r>
                <a:rPr lang="en-US" sz="1950" dirty="0">
                  <a:solidFill>
                    <a:srgbClr val="06509D"/>
                  </a:solidFill>
                  <a:latin typeface="Arial" panose="020B0604020202020204"/>
                </a:rPr>
                <a:t>Incentivizes and Supports New Nuclear</a:t>
              </a:r>
              <a:endParaRPr lang="en-US" sz="2100" b="1" dirty="0">
                <a:solidFill>
                  <a:srgbClr val="06509D"/>
                </a:solidFill>
                <a:latin typeface="Arial" panose="020B0604020202020204"/>
              </a:endParaRPr>
            </a:p>
          </p:txBody>
        </p:sp>
        <p:sp>
          <p:nvSpPr>
            <p:cNvPr id="9" name="Hexagon 8">
              <a:extLst>
                <a:ext uri="{FF2B5EF4-FFF2-40B4-BE49-F238E27FC236}">
                  <a16:creationId xmlns:a16="http://schemas.microsoft.com/office/drawing/2014/main" id="{3F525064-8B9A-BD5D-0164-BC044B3125B0}"/>
                </a:ext>
              </a:extLst>
            </p:cNvPr>
            <p:cNvSpPr/>
            <p:nvPr/>
          </p:nvSpPr>
          <p:spPr>
            <a:xfrm rot="5400000">
              <a:off x="6349840" y="3058271"/>
              <a:ext cx="1351668" cy="1165231"/>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0" name="Hexagon 9">
              <a:extLst>
                <a:ext uri="{FF2B5EF4-FFF2-40B4-BE49-F238E27FC236}">
                  <a16:creationId xmlns:a16="http://schemas.microsoft.com/office/drawing/2014/main" id="{BC2E37E8-F40E-9B2F-70C8-4849FEB48C85}"/>
                </a:ext>
              </a:extLst>
            </p:cNvPr>
            <p:cNvSpPr/>
            <p:nvPr/>
          </p:nvSpPr>
          <p:spPr>
            <a:xfrm rot="5400000">
              <a:off x="6130659" y="3930452"/>
              <a:ext cx="624797" cy="538618"/>
            </a:xfrm>
            <a:prstGeom prst="hexagon">
              <a:avLst/>
            </a:prstGeom>
            <a:solidFill>
              <a:schemeClr val="bg2">
                <a:alpha val="7927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1" name="Oval 10">
              <a:extLst>
                <a:ext uri="{FF2B5EF4-FFF2-40B4-BE49-F238E27FC236}">
                  <a16:creationId xmlns:a16="http://schemas.microsoft.com/office/drawing/2014/main" id="{22A55043-0913-193F-25AB-88122AE0232B}"/>
                </a:ext>
              </a:extLst>
            </p:cNvPr>
            <p:cNvSpPr/>
            <p:nvPr/>
          </p:nvSpPr>
          <p:spPr>
            <a:xfrm>
              <a:off x="7497711" y="3443373"/>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2" name="Hexagon 11">
              <a:extLst>
                <a:ext uri="{FF2B5EF4-FFF2-40B4-BE49-F238E27FC236}">
                  <a16:creationId xmlns:a16="http://schemas.microsoft.com/office/drawing/2014/main" id="{AEA76FD3-D4CD-FF9A-3719-2506E3446EE1}"/>
                </a:ext>
              </a:extLst>
            </p:cNvPr>
            <p:cNvSpPr/>
            <p:nvPr/>
          </p:nvSpPr>
          <p:spPr>
            <a:xfrm rot="5400000">
              <a:off x="2985517" y="656750"/>
              <a:ext cx="917377" cy="790842"/>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3" name="Oval 12">
              <a:extLst>
                <a:ext uri="{FF2B5EF4-FFF2-40B4-BE49-F238E27FC236}">
                  <a16:creationId xmlns:a16="http://schemas.microsoft.com/office/drawing/2014/main" id="{6BE001D3-9644-66C8-CBBE-364712C2DCB6}"/>
                </a:ext>
              </a:extLst>
            </p:cNvPr>
            <p:cNvSpPr/>
            <p:nvPr/>
          </p:nvSpPr>
          <p:spPr>
            <a:xfrm>
              <a:off x="2967280" y="923434"/>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grpSp>
    </p:spTree>
    <p:extLst>
      <p:ext uri="{BB962C8B-B14F-4D97-AF65-F5344CB8AC3E}">
        <p14:creationId xmlns:p14="http://schemas.microsoft.com/office/powerpoint/2010/main" val="3982388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DD980BD-AC2A-6ACA-D9EE-CA452874F7D0}"/>
              </a:ext>
            </a:extLst>
          </p:cNvPr>
          <p:cNvSpPr>
            <a:spLocks noGrp="1"/>
          </p:cNvSpPr>
          <p:nvPr>
            <p:ph type="sldNum" sz="quarter" idx="12"/>
          </p:nvPr>
        </p:nvSpPr>
        <p:spPr/>
        <p:txBody>
          <a:bodyPr/>
          <a:lstStyle/>
          <a:p>
            <a:pPr defTabSz="685800" eaLnBrk="1" fontAlgn="auto" hangingPunct="1">
              <a:spcBef>
                <a:spcPts val="0"/>
              </a:spcBef>
              <a:spcAft>
                <a:spcPts val="0"/>
              </a:spcAft>
            </a:pPr>
            <a:fld id="{82B577FA-F7D9-2C48-919F-F962E3BF952F}" type="slidenum">
              <a:rPr lang="en-US">
                <a:solidFill>
                  <a:srgbClr val="59595C">
                    <a:lumMod val="40000"/>
                    <a:lumOff val="60000"/>
                  </a:srgbClr>
                </a:solidFill>
              </a:rPr>
              <a:pPr defTabSz="685800" eaLnBrk="1" fontAlgn="auto" hangingPunct="1">
                <a:spcBef>
                  <a:spcPts val="0"/>
                </a:spcBef>
                <a:spcAft>
                  <a:spcPts val="0"/>
                </a:spcAft>
              </a:pPr>
              <a:t>16</a:t>
            </a:fld>
            <a:endParaRPr lang="en-US">
              <a:solidFill>
                <a:srgbClr val="59595C">
                  <a:lumMod val="40000"/>
                  <a:lumOff val="60000"/>
                </a:srgbClr>
              </a:solidFill>
            </a:endParaRPr>
          </a:p>
        </p:txBody>
      </p:sp>
      <p:pic>
        <p:nvPicPr>
          <p:cNvPr id="3074" name="Picture 2" descr="Photo of uranium yellowcake">
            <a:extLst>
              <a:ext uri="{FF2B5EF4-FFF2-40B4-BE49-F238E27FC236}">
                <a16:creationId xmlns:a16="http://schemas.microsoft.com/office/drawing/2014/main" id="{922093A5-42D1-1DBD-6F6D-E70EAB88CC2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857250"/>
            <a:ext cx="9144000" cy="46672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22442CBB-7F6F-E740-8E37-CDCD030C3992}"/>
              </a:ext>
            </a:extLst>
          </p:cNvPr>
          <p:cNvGrpSpPr/>
          <p:nvPr/>
        </p:nvGrpSpPr>
        <p:grpSpPr>
          <a:xfrm>
            <a:off x="2938656" y="1633525"/>
            <a:ext cx="3545958" cy="3123377"/>
            <a:chOff x="2967280" y="347657"/>
            <a:chExt cx="4727944" cy="4164502"/>
          </a:xfrm>
        </p:grpSpPr>
        <p:sp>
          <p:nvSpPr>
            <p:cNvPr id="7" name="Hexagon 6">
              <a:extLst>
                <a:ext uri="{FF2B5EF4-FFF2-40B4-BE49-F238E27FC236}">
                  <a16:creationId xmlns:a16="http://schemas.microsoft.com/office/drawing/2014/main" id="{58A58DA6-F715-1F8A-A31E-D2EABD329786}"/>
                </a:ext>
              </a:extLst>
            </p:cNvPr>
            <p:cNvSpPr/>
            <p:nvPr/>
          </p:nvSpPr>
          <p:spPr>
            <a:xfrm rot="5400000">
              <a:off x="3153640" y="621734"/>
              <a:ext cx="3974124" cy="3425969"/>
            </a:xfrm>
            <a:prstGeom prst="hexagon">
              <a:avLst/>
            </a:prstGeom>
            <a:solidFill>
              <a:schemeClr val="bg1">
                <a:lumMod val="95000"/>
                <a:alpha val="75000"/>
              </a:schemeClr>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8" name="TextBox 7">
              <a:extLst>
                <a:ext uri="{FF2B5EF4-FFF2-40B4-BE49-F238E27FC236}">
                  <a16:creationId xmlns:a16="http://schemas.microsoft.com/office/drawing/2014/main" id="{98B06B0D-F141-8B59-AEB0-FFECE99D3C4C}"/>
                </a:ext>
              </a:extLst>
            </p:cNvPr>
            <p:cNvSpPr txBox="1"/>
            <p:nvPr/>
          </p:nvSpPr>
          <p:spPr>
            <a:xfrm>
              <a:off x="3478545" y="1022190"/>
              <a:ext cx="3330245" cy="2646878"/>
            </a:xfrm>
            <a:prstGeom prst="rect">
              <a:avLst/>
            </a:prstGeom>
            <a:noFill/>
          </p:spPr>
          <p:txBody>
            <a:bodyPr wrap="square" rtlCol="0">
              <a:spAutoFit/>
            </a:bodyPr>
            <a:lstStyle/>
            <a:p>
              <a:pPr algn="ctr" defTabSz="685800" eaLnBrk="1" fontAlgn="auto" hangingPunct="1">
                <a:spcBef>
                  <a:spcPts val="0"/>
                </a:spcBef>
                <a:spcAft>
                  <a:spcPts val="0"/>
                </a:spcAft>
              </a:pPr>
              <a:r>
                <a:rPr lang="en-US" sz="1950" dirty="0">
                  <a:solidFill>
                    <a:srgbClr val="06509D"/>
                  </a:solidFill>
                  <a:latin typeface="Arial" panose="020B0604020202020204"/>
                </a:rPr>
                <a:t>Russian</a:t>
              </a:r>
              <a:br>
                <a:rPr lang="en-US" sz="1950" dirty="0">
                  <a:solidFill>
                    <a:srgbClr val="06509D"/>
                  </a:solidFill>
                  <a:latin typeface="Arial" panose="020B0604020202020204"/>
                </a:rPr>
              </a:br>
              <a:r>
                <a:rPr lang="en-US" sz="1950" dirty="0">
                  <a:solidFill>
                    <a:srgbClr val="06509D"/>
                  </a:solidFill>
                  <a:latin typeface="Arial" panose="020B0604020202020204"/>
                </a:rPr>
                <a:t>Uranium Ban Unlocks </a:t>
              </a:r>
              <a:r>
                <a:rPr lang="en-US" sz="2100" b="1" dirty="0">
                  <a:solidFill>
                    <a:srgbClr val="06509D"/>
                  </a:solidFill>
                  <a:latin typeface="Arial" panose="020B0604020202020204"/>
                </a:rPr>
                <a:t>$2.7B </a:t>
              </a:r>
              <a:br>
                <a:rPr lang="en-US" sz="2100" b="1" dirty="0">
                  <a:solidFill>
                    <a:srgbClr val="06509D"/>
                  </a:solidFill>
                  <a:latin typeface="Arial" panose="020B0604020202020204"/>
                </a:rPr>
              </a:br>
              <a:r>
                <a:rPr lang="en-US" sz="2100" b="1" dirty="0">
                  <a:solidFill>
                    <a:srgbClr val="06509D"/>
                  </a:solidFill>
                  <a:latin typeface="Arial" panose="020B0604020202020204"/>
                </a:rPr>
                <a:t>for LEU </a:t>
              </a:r>
              <a:br>
                <a:rPr lang="en-US" sz="2100" b="1" dirty="0">
                  <a:solidFill>
                    <a:srgbClr val="06509D"/>
                  </a:solidFill>
                  <a:latin typeface="Arial" panose="020B0604020202020204"/>
                </a:rPr>
              </a:br>
              <a:r>
                <a:rPr lang="en-US" sz="2100" b="1" dirty="0">
                  <a:solidFill>
                    <a:srgbClr val="06509D"/>
                  </a:solidFill>
                  <a:latin typeface="Arial" panose="020B0604020202020204"/>
                </a:rPr>
                <a:t>an HALEU Production</a:t>
              </a:r>
            </a:p>
          </p:txBody>
        </p:sp>
        <p:sp>
          <p:nvSpPr>
            <p:cNvPr id="9" name="Hexagon 8">
              <a:extLst>
                <a:ext uri="{FF2B5EF4-FFF2-40B4-BE49-F238E27FC236}">
                  <a16:creationId xmlns:a16="http://schemas.microsoft.com/office/drawing/2014/main" id="{BA102A30-F9F0-BC27-CDEE-15E0B4DD2394}"/>
                </a:ext>
              </a:extLst>
            </p:cNvPr>
            <p:cNvSpPr/>
            <p:nvPr/>
          </p:nvSpPr>
          <p:spPr>
            <a:xfrm rot="5400000">
              <a:off x="6349840" y="3058271"/>
              <a:ext cx="1351668" cy="1165231"/>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0" name="Hexagon 9">
              <a:extLst>
                <a:ext uri="{FF2B5EF4-FFF2-40B4-BE49-F238E27FC236}">
                  <a16:creationId xmlns:a16="http://schemas.microsoft.com/office/drawing/2014/main" id="{4BD6B17E-3B23-D6F8-195D-32BA7BCE18CD}"/>
                </a:ext>
              </a:extLst>
            </p:cNvPr>
            <p:cNvSpPr/>
            <p:nvPr/>
          </p:nvSpPr>
          <p:spPr>
            <a:xfrm rot="5400000">
              <a:off x="6130659" y="3930452"/>
              <a:ext cx="624797" cy="538618"/>
            </a:xfrm>
            <a:prstGeom prst="hexagon">
              <a:avLst/>
            </a:prstGeom>
            <a:solidFill>
              <a:schemeClr val="bg2">
                <a:alpha val="7927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1" name="Oval 10">
              <a:extLst>
                <a:ext uri="{FF2B5EF4-FFF2-40B4-BE49-F238E27FC236}">
                  <a16:creationId xmlns:a16="http://schemas.microsoft.com/office/drawing/2014/main" id="{9E1F2BBA-A5D5-0437-44DF-2230F5306B1A}"/>
                </a:ext>
              </a:extLst>
            </p:cNvPr>
            <p:cNvSpPr/>
            <p:nvPr/>
          </p:nvSpPr>
          <p:spPr>
            <a:xfrm>
              <a:off x="7497711" y="3443373"/>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2" name="Hexagon 11">
              <a:extLst>
                <a:ext uri="{FF2B5EF4-FFF2-40B4-BE49-F238E27FC236}">
                  <a16:creationId xmlns:a16="http://schemas.microsoft.com/office/drawing/2014/main" id="{8C4BD0CB-2020-2F9D-3E30-3F60D4FD438A}"/>
                </a:ext>
              </a:extLst>
            </p:cNvPr>
            <p:cNvSpPr/>
            <p:nvPr/>
          </p:nvSpPr>
          <p:spPr>
            <a:xfrm rot="5400000">
              <a:off x="2985517" y="656750"/>
              <a:ext cx="917377" cy="790842"/>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3" name="Oval 12">
              <a:extLst>
                <a:ext uri="{FF2B5EF4-FFF2-40B4-BE49-F238E27FC236}">
                  <a16:creationId xmlns:a16="http://schemas.microsoft.com/office/drawing/2014/main" id="{7BA67C87-77FE-4057-B13A-00C784F61760}"/>
                </a:ext>
              </a:extLst>
            </p:cNvPr>
            <p:cNvSpPr/>
            <p:nvPr/>
          </p:nvSpPr>
          <p:spPr>
            <a:xfrm>
              <a:off x="2967280" y="923434"/>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grpSp>
    </p:spTree>
    <p:extLst>
      <p:ext uri="{BB962C8B-B14F-4D97-AF65-F5344CB8AC3E}">
        <p14:creationId xmlns:p14="http://schemas.microsoft.com/office/powerpoint/2010/main" val="3562388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C49325-0A7C-306B-7A9C-40C4BCE71C95}"/>
              </a:ext>
            </a:extLst>
          </p:cNvPr>
          <p:cNvSpPr>
            <a:spLocks noGrp="1"/>
          </p:cNvSpPr>
          <p:nvPr>
            <p:ph type="sldNum" sz="quarter" idx="12"/>
          </p:nvPr>
        </p:nvSpPr>
        <p:spPr/>
        <p:txBody>
          <a:bodyPr/>
          <a:lstStyle/>
          <a:p>
            <a:pPr defTabSz="685800" eaLnBrk="1" fontAlgn="auto" hangingPunct="1">
              <a:spcBef>
                <a:spcPts val="0"/>
              </a:spcBef>
              <a:spcAft>
                <a:spcPts val="0"/>
              </a:spcAft>
            </a:pPr>
            <a:fld id="{82B577FA-F7D9-2C48-919F-F962E3BF952F}" type="slidenum">
              <a:rPr lang="en-US">
                <a:solidFill>
                  <a:srgbClr val="59595C">
                    <a:lumMod val="40000"/>
                    <a:lumOff val="60000"/>
                  </a:srgbClr>
                </a:solidFill>
              </a:rPr>
              <a:pPr defTabSz="685800" eaLnBrk="1" fontAlgn="auto" hangingPunct="1">
                <a:spcBef>
                  <a:spcPts val="0"/>
                </a:spcBef>
                <a:spcAft>
                  <a:spcPts val="0"/>
                </a:spcAft>
              </a:pPr>
              <a:t>17</a:t>
            </a:fld>
            <a:endParaRPr lang="en-US">
              <a:solidFill>
                <a:srgbClr val="59595C">
                  <a:lumMod val="40000"/>
                  <a:lumOff val="60000"/>
                </a:srgbClr>
              </a:solidFill>
            </a:endParaRPr>
          </a:p>
        </p:txBody>
      </p:sp>
      <p:pic>
        <p:nvPicPr>
          <p:cNvPr id="5" name="Picture 8" descr="Three Mile Island Nuclear Generating Station - Wikipedia">
            <a:extLst>
              <a:ext uri="{FF2B5EF4-FFF2-40B4-BE49-F238E27FC236}">
                <a16:creationId xmlns:a16="http://schemas.microsoft.com/office/drawing/2014/main" id="{58AFF965-4CCA-D12E-2426-4778A1D0DA3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859036"/>
            <a:ext cx="9144000" cy="466941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F62E706-9440-441B-0833-D4A7D5CAE04F}"/>
              </a:ext>
            </a:extLst>
          </p:cNvPr>
          <p:cNvGrpSpPr/>
          <p:nvPr/>
        </p:nvGrpSpPr>
        <p:grpSpPr>
          <a:xfrm>
            <a:off x="558544" y="1703448"/>
            <a:ext cx="3545958" cy="3123377"/>
            <a:chOff x="2967280" y="347657"/>
            <a:chExt cx="4727944" cy="4164502"/>
          </a:xfrm>
        </p:grpSpPr>
        <p:sp>
          <p:nvSpPr>
            <p:cNvPr id="7" name="Hexagon 6">
              <a:extLst>
                <a:ext uri="{FF2B5EF4-FFF2-40B4-BE49-F238E27FC236}">
                  <a16:creationId xmlns:a16="http://schemas.microsoft.com/office/drawing/2014/main" id="{9F152790-D898-8697-112F-8EE5EC071D35}"/>
                </a:ext>
              </a:extLst>
            </p:cNvPr>
            <p:cNvSpPr/>
            <p:nvPr/>
          </p:nvSpPr>
          <p:spPr>
            <a:xfrm rot="5400000">
              <a:off x="3153640" y="621734"/>
              <a:ext cx="3974124" cy="3425969"/>
            </a:xfrm>
            <a:prstGeom prst="hexagon">
              <a:avLst/>
            </a:prstGeom>
            <a:solidFill>
              <a:schemeClr val="bg1">
                <a:lumMod val="95000"/>
                <a:alpha val="75000"/>
              </a:schemeClr>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8" name="TextBox 7">
              <a:extLst>
                <a:ext uri="{FF2B5EF4-FFF2-40B4-BE49-F238E27FC236}">
                  <a16:creationId xmlns:a16="http://schemas.microsoft.com/office/drawing/2014/main" id="{D552AB77-D0F6-EE38-39CF-89D6A869E0FB}"/>
                </a:ext>
              </a:extLst>
            </p:cNvPr>
            <p:cNvSpPr txBox="1"/>
            <p:nvPr/>
          </p:nvSpPr>
          <p:spPr>
            <a:xfrm>
              <a:off x="3488936" y="1078712"/>
              <a:ext cx="3330245" cy="2585322"/>
            </a:xfrm>
            <a:prstGeom prst="rect">
              <a:avLst/>
            </a:prstGeom>
            <a:noFill/>
          </p:spPr>
          <p:txBody>
            <a:bodyPr wrap="square" rtlCol="0">
              <a:spAutoFit/>
            </a:bodyPr>
            <a:lstStyle/>
            <a:p>
              <a:pPr algn="ctr" defTabSz="685800" eaLnBrk="1" fontAlgn="auto" hangingPunct="1">
                <a:spcBef>
                  <a:spcPts val="0"/>
                </a:spcBef>
                <a:spcAft>
                  <a:spcPts val="0"/>
                </a:spcAft>
              </a:pPr>
              <a:r>
                <a:rPr lang="en-US" sz="1950" dirty="0">
                  <a:solidFill>
                    <a:srgbClr val="06509D"/>
                  </a:solidFill>
                  <a:latin typeface="Arial" panose="020B0604020202020204"/>
                </a:rPr>
                <a:t>Microsoft </a:t>
              </a:r>
              <a:br>
                <a:rPr lang="en-US" sz="1950" dirty="0">
                  <a:solidFill>
                    <a:srgbClr val="06509D"/>
                  </a:solidFill>
                  <a:latin typeface="Arial" panose="020B0604020202020204"/>
                </a:rPr>
              </a:br>
              <a:r>
                <a:rPr lang="en-US" sz="1950" dirty="0">
                  <a:solidFill>
                    <a:srgbClr val="06509D"/>
                  </a:solidFill>
                  <a:latin typeface="Arial" panose="020B0604020202020204"/>
                </a:rPr>
                <a:t>Power Purchase Agreement enables the Launch of</a:t>
              </a:r>
              <a:r>
                <a:rPr lang="en-US" sz="1950" b="1" dirty="0">
                  <a:solidFill>
                    <a:srgbClr val="06509D"/>
                  </a:solidFill>
                  <a:latin typeface="Arial" panose="020B0604020202020204"/>
                </a:rPr>
                <a:t> </a:t>
              </a:r>
              <a:r>
                <a:rPr lang="en-US" sz="2100" b="1" dirty="0">
                  <a:solidFill>
                    <a:srgbClr val="06509D"/>
                  </a:solidFill>
                  <a:latin typeface="Arial" panose="020B0604020202020204"/>
                </a:rPr>
                <a:t>Crane Clean Energy Center</a:t>
              </a:r>
            </a:p>
          </p:txBody>
        </p:sp>
        <p:sp>
          <p:nvSpPr>
            <p:cNvPr id="9" name="Hexagon 8">
              <a:extLst>
                <a:ext uri="{FF2B5EF4-FFF2-40B4-BE49-F238E27FC236}">
                  <a16:creationId xmlns:a16="http://schemas.microsoft.com/office/drawing/2014/main" id="{469016F8-BAC1-B524-E9D9-112ED0DC5A3E}"/>
                </a:ext>
              </a:extLst>
            </p:cNvPr>
            <p:cNvSpPr/>
            <p:nvPr/>
          </p:nvSpPr>
          <p:spPr>
            <a:xfrm rot="5400000">
              <a:off x="6349840" y="3058271"/>
              <a:ext cx="1351668" cy="1165231"/>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0" name="Hexagon 9">
              <a:extLst>
                <a:ext uri="{FF2B5EF4-FFF2-40B4-BE49-F238E27FC236}">
                  <a16:creationId xmlns:a16="http://schemas.microsoft.com/office/drawing/2014/main" id="{BCF5B303-B8F1-425A-B773-4B53185B12E8}"/>
                </a:ext>
              </a:extLst>
            </p:cNvPr>
            <p:cNvSpPr/>
            <p:nvPr/>
          </p:nvSpPr>
          <p:spPr>
            <a:xfrm rot="5400000">
              <a:off x="6130659" y="3930452"/>
              <a:ext cx="624797" cy="538618"/>
            </a:xfrm>
            <a:prstGeom prst="hexagon">
              <a:avLst/>
            </a:prstGeom>
            <a:solidFill>
              <a:schemeClr val="bg2">
                <a:alpha val="7927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1" name="Oval 10">
              <a:extLst>
                <a:ext uri="{FF2B5EF4-FFF2-40B4-BE49-F238E27FC236}">
                  <a16:creationId xmlns:a16="http://schemas.microsoft.com/office/drawing/2014/main" id="{5F08E98A-5207-F52B-C43A-02660EAB577F}"/>
                </a:ext>
              </a:extLst>
            </p:cNvPr>
            <p:cNvSpPr/>
            <p:nvPr/>
          </p:nvSpPr>
          <p:spPr>
            <a:xfrm>
              <a:off x="7497711" y="3443373"/>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2" name="Hexagon 11">
              <a:extLst>
                <a:ext uri="{FF2B5EF4-FFF2-40B4-BE49-F238E27FC236}">
                  <a16:creationId xmlns:a16="http://schemas.microsoft.com/office/drawing/2014/main" id="{5E14F2D9-1369-587C-BF42-BC519037AFA4}"/>
                </a:ext>
              </a:extLst>
            </p:cNvPr>
            <p:cNvSpPr/>
            <p:nvPr/>
          </p:nvSpPr>
          <p:spPr>
            <a:xfrm rot="5400000">
              <a:off x="2985517" y="656750"/>
              <a:ext cx="917377" cy="790842"/>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3" name="Oval 12">
              <a:extLst>
                <a:ext uri="{FF2B5EF4-FFF2-40B4-BE49-F238E27FC236}">
                  <a16:creationId xmlns:a16="http://schemas.microsoft.com/office/drawing/2014/main" id="{BF7D1AE3-D09F-2192-3313-CC3243CFAA73}"/>
                </a:ext>
              </a:extLst>
            </p:cNvPr>
            <p:cNvSpPr/>
            <p:nvPr/>
          </p:nvSpPr>
          <p:spPr>
            <a:xfrm>
              <a:off x="2967280" y="923434"/>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grpSp>
    </p:spTree>
    <p:extLst>
      <p:ext uri="{BB962C8B-B14F-4D97-AF65-F5344CB8AC3E}">
        <p14:creationId xmlns:p14="http://schemas.microsoft.com/office/powerpoint/2010/main" val="2011106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984F89-AF5A-AB90-6C1C-5D9BE3C5E5C4}"/>
              </a:ext>
            </a:extLst>
          </p:cNvPr>
          <p:cNvSpPr>
            <a:spLocks noGrp="1"/>
          </p:cNvSpPr>
          <p:nvPr>
            <p:ph type="sldNum" sz="quarter" idx="12"/>
          </p:nvPr>
        </p:nvSpPr>
        <p:spPr/>
        <p:txBody>
          <a:bodyPr/>
          <a:lstStyle/>
          <a:p>
            <a:pPr defTabSz="685800" eaLnBrk="1" fontAlgn="auto" hangingPunct="1">
              <a:spcBef>
                <a:spcPts val="0"/>
              </a:spcBef>
              <a:spcAft>
                <a:spcPts val="0"/>
              </a:spcAft>
            </a:pPr>
            <a:fld id="{82B577FA-F7D9-2C48-919F-F962E3BF952F}" type="slidenum">
              <a:rPr lang="en-US">
                <a:solidFill>
                  <a:srgbClr val="59595C">
                    <a:lumMod val="40000"/>
                    <a:lumOff val="60000"/>
                  </a:srgbClr>
                </a:solidFill>
              </a:rPr>
              <a:pPr defTabSz="685800" eaLnBrk="1" fontAlgn="auto" hangingPunct="1">
                <a:spcBef>
                  <a:spcPts val="0"/>
                </a:spcBef>
                <a:spcAft>
                  <a:spcPts val="0"/>
                </a:spcAft>
              </a:pPr>
              <a:t>18</a:t>
            </a:fld>
            <a:endParaRPr lang="en-US">
              <a:solidFill>
                <a:srgbClr val="59595C">
                  <a:lumMod val="40000"/>
                  <a:lumOff val="60000"/>
                </a:srgbClr>
              </a:solidFill>
            </a:endParaRPr>
          </a:p>
        </p:txBody>
      </p:sp>
      <p:pic>
        <p:nvPicPr>
          <p:cNvPr id="4098" name="Picture 2" descr="Oracle to design data center that would be powered by 3 small nuclear  reactors : r/technology">
            <a:extLst>
              <a:ext uri="{FF2B5EF4-FFF2-40B4-BE49-F238E27FC236}">
                <a16:creationId xmlns:a16="http://schemas.microsoft.com/office/drawing/2014/main" id="{5F2C3C6B-1C6C-ECDB-F79A-9B043CC7ECC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857250"/>
            <a:ext cx="9144000" cy="46672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6B31EE2-A709-1439-8EE6-0C875B597127}"/>
              </a:ext>
            </a:extLst>
          </p:cNvPr>
          <p:cNvGrpSpPr/>
          <p:nvPr/>
        </p:nvGrpSpPr>
        <p:grpSpPr>
          <a:xfrm>
            <a:off x="5175299" y="1633525"/>
            <a:ext cx="3545958" cy="3123377"/>
            <a:chOff x="2967280" y="347657"/>
            <a:chExt cx="4727944" cy="4164502"/>
          </a:xfrm>
        </p:grpSpPr>
        <p:sp>
          <p:nvSpPr>
            <p:cNvPr id="7" name="Hexagon 6">
              <a:extLst>
                <a:ext uri="{FF2B5EF4-FFF2-40B4-BE49-F238E27FC236}">
                  <a16:creationId xmlns:a16="http://schemas.microsoft.com/office/drawing/2014/main" id="{8F33FDAE-2582-D34D-907C-D1D3852682C9}"/>
                </a:ext>
              </a:extLst>
            </p:cNvPr>
            <p:cNvSpPr/>
            <p:nvPr/>
          </p:nvSpPr>
          <p:spPr>
            <a:xfrm rot="5400000">
              <a:off x="3153640" y="621734"/>
              <a:ext cx="3974124" cy="3425969"/>
            </a:xfrm>
            <a:prstGeom prst="hexagon">
              <a:avLst/>
            </a:prstGeom>
            <a:solidFill>
              <a:schemeClr val="bg1">
                <a:lumMod val="95000"/>
                <a:alpha val="75000"/>
              </a:schemeClr>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8" name="TextBox 7">
              <a:extLst>
                <a:ext uri="{FF2B5EF4-FFF2-40B4-BE49-F238E27FC236}">
                  <a16:creationId xmlns:a16="http://schemas.microsoft.com/office/drawing/2014/main" id="{284D005C-1A04-FFFC-FE77-E91137AA55E5}"/>
                </a:ext>
              </a:extLst>
            </p:cNvPr>
            <p:cNvSpPr txBox="1"/>
            <p:nvPr/>
          </p:nvSpPr>
          <p:spPr>
            <a:xfrm>
              <a:off x="3478545" y="952354"/>
              <a:ext cx="3330245" cy="2646878"/>
            </a:xfrm>
            <a:prstGeom prst="rect">
              <a:avLst/>
            </a:prstGeom>
            <a:noFill/>
          </p:spPr>
          <p:txBody>
            <a:bodyPr wrap="square" rtlCol="0">
              <a:spAutoFit/>
            </a:bodyPr>
            <a:lstStyle/>
            <a:p>
              <a:pPr algn="ctr" defTabSz="685800" eaLnBrk="1" fontAlgn="auto" hangingPunct="1">
                <a:spcBef>
                  <a:spcPts val="0"/>
                </a:spcBef>
                <a:spcAft>
                  <a:spcPts val="0"/>
                </a:spcAft>
              </a:pPr>
              <a:r>
                <a:rPr lang="en-US" sz="1950" dirty="0">
                  <a:solidFill>
                    <a:srgbClr val="06509D"/>
                  </a:solidFill>
                  <a:latin typeface="Arial" panose="020B0604020202020204"/>
                </a:rPr>
                <a:t>Oracle </a:t>
              </a:r>
              <a:br>
                <a:rPr lang="en-US" sz="1950" dirty="0">
                  <a:solidFill>
                    <a:srgbClr val="06509D"/>
                  </a:solidFill>
                  <a:latin typeface="Arial" panose="020B0604020202020204"/>
                </a:rPr>
              </a:br>
              <a:r>
                <a:rPr lang="en-US" sz="1950" dirty="0">
                  <a:solidFill>
                    <a:srgbClr val="06509D"/>
                  </a:solidFill>
                  <a:latin typeface="Arial" panose="020B0604020202020204"/>
                </a:rPr>
                <a:t>Plans to Use </a:t>
              </a:r>
              <a:br>
                <a:rPr lang="en-US" sz="1950" dirty="0">
                  <a:solidFill>
                    <a:srgbClr val="06509D"/>
                  </a:solidFill>
                  <a:latin typeface="Arial" panose="020B0604020202020204"/>
                </a:rPr>
              </a:br>
              <a:r>
                <a:rPr lang="en-US" sz="2100" b="1" dirty="0">
                  <a:solidFill>
                    <a:srgbClr val="06509D"/>
                  </a:solidFill>
                  <a:latin typeface="Arial" panose="020B0604020202020204"/>
                </a:rPr>
                <a:t>3 SMRs to </a:t>
              </a:r>
              <a:br>
                <a:rPr lang="en-US" sz="2100" b="1" dirty="0">
                  <a:solidFill>
                    <a:srgbClr val="06509D"/>
                  </a:solidFill>
                  <a:latin typeface="Arial" panose="020B0604020202020204"/>
                </a:rPr>
              </a:br>
              <a:r>
                <a:rPr lang="en-US" sz="2100" b="1" dirty="0">
                  <a:solidFill>
                    <a:srgbClr val="06509D"/>
                  </a:solidFill>
                  <a:latin typeface="Arial" panose="020B0604020202020204"/>
                </a:rPr>
                <a:t>Power a </a:t>
              </a:r>
              <a:br>
                <a:rPr lang="en-US" sz="2100" b="1" dirty="0">
                  <a:solidFill>
                    <a:srgbClr val="06509D"/>
                  </a:solidFill>
                  <a:latin typeface="Arial" panose="020B0604020202020204"/>
                </a:rPr>
              </a:br>
              <a:r>
                <a:rPr lang="en-US" sz="2100" b="1" dirty="0">
                  <a:solidFill>
                    <a:srgbClr val="06509D"/>
                  </a:solidFill>
                  <a:latin typeface="Arial" panose="020B0604020202020204"/>
                </a:rPr>
                <a:t>Gigawatt-Scale Data Center</a:t>
              </a:r>
            </a:p>
          </p:txBody>
        </p:sp>
        <p:sp>
          <p:nvSpPr>
            <p:cNvPr id="9" name="Hexagon 8">
              <a:extLst>
                <a:ext uri="{FF2B5EF4-FFF2-40B4-BE49-F238E27FC236}">
                  <a16:creationId xmlns:a16="http://schemas.microsoft.com/office/drawing/2014/main" id="{EF314EAC-F300-26CF-BA0B-96EA32FE47B7}"/>
                </a:ext>
              </a:extLst>
            </p:cNvPr>
            <p:cNvSpPr/>
            <p:nvPr/>
          </p:nvSpPr>
          <p:spPr>
            <a:xfrm rot="5400000">
              <a:off x="6349840" y="3058271"/>
              <a:ext cx="1351668" cy="1165231"/>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0" name="Hexagon 9">
              <a:extLst>
                <a:ext uri="{FF2B5EF4-FFF2-40B4-BE49-F238E27FC236}">
                  <a16:creationId xmlns:a16="http://schemas.microsoft.com/office/drawing/2014/main" id="{0CD40E58-EA74-8636-851A-04513613F25D}"/>
                </a:ext>
              </a:extLst>
            </p:cNvPr>
            <p:cNvSpPr/>
            <p:nvPr/>
          </p:nvSpPr>
          <p:spPr>
            <a:xfrm rot="5400000">
              <a:off x="6130659" y="3930452"/>
              <a:ext cx="624797" cy="538618"/>
            </a:xfrm>
            <a:prstGeom prst="hexagon">
              <a:avLst/>
            </a:prstGeom>
            <a:solidFill>
              <a:schemeClr val="bg2">
                <a:alpha val="7927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1" name="Oval 10">
              <a:extLst>
                <a:ext uri="{FF2B5EF4-FFF2-40B4-BE49-F238E27FC236}">
                  <a16:creationId xmlns:a16="http://schemas.microsoft.com/office/drawing/2014/main" id="{E80D1F05-246F-1C3B-DCDB-9EA1E335A7E8}"/>
                </a:ext>
              </a:extLst>
            </p:cNvPr>
            <p:cNvSpPr/>
            <p:nvPr/>
          </p:nvSpPr>
          <p:spPr>
            <a:xfrm>
              <a:off x="7497711" y="3443373"/>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2" name="Hexagon 11">
              <a:extLst>
                <a:ext uri="{FF2B5EF4-FFF2-40B4-BE49-F238E27FC236}">
                  <a16:creationId xmlns:a16="http://schemas.microsoft.com/office/drawing/2014/main" id="{FE4D2D39-409F-9973-0B5C-B6729C212274}"/>
                </a:ext>
              </a:extLst>
            </p:cNvPr>
            <p:cNvSpPr/>
            <p:nvPr/>
          </p:nvSpPr>
          <p:spPr>
            <a:xfrm rot="5400000">
              <a:off x="2985517" y="656750"/>
              <a:ext cx="917377" cy="790842"/>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3" name="Oval 12">
              <a:extLst>
                <a:ext uri="{FF2B5EF4-FFF2-40B4-BE49-F238E27FC236}">
                  <a16:creationId xmlns:a16="http://schemas.microsoft.com/office/drawing/2014/main" id="{EBE88E22-46E0-0D86-C113-AA9ABC8C283F}"/>
                </a:ext>
              </a:extLst>
            </p:cNvPr>
            <p:cNvSpPr/>
            <p:nvPr/>
          </p:nvSpPr>
          <p:spPr>
            <a:xfrm>
              <a:off x="2967280" y="923434"/>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grpSp>
    </p:spTree>
    <p:extLst>
      <p:ext uri="{BB962C8B-B14F-4D97-AF65-F5344CB8AC3E}">
        <p14:creationId xmlns:p14="http://schemas.microsoft.com/office/powerpoint/2010/main" val="2946908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skyline with a body of water&#10;&#10;Description automatically generated">
            <a:extLst>
              <a:ext uri="{FF2B5EF4-FFF2-40B4-BE49-F238E27FC236}">
                <a16:creationId xmlns:a16="http://schemas.microsoft.com/office/drawing/2014/main" id="{831ECA74-C58A-7255-FE81-77571B1CBB8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86025" y="857250"/>
            <a:ext cx="4557975" cy="4680036"/>
          </a:xfrm>
          <a:prstGeom prst="rect">
            <a:avLst/>
          </a:prstGeom>
        </p:spPr>
      </p:pic>
      <p:sp>
        <p:nvSpPr>
          <p:cNvPr id="4" name="Slide Number Placeholder 3">
            <a:extLst>
              <a:ext uri="{FF2B5EF4-FFF2-40B4-BE49-F238E27FC236}">
                <a16:creationId xmlns:a16="http://schemas.microsoft.com/office/drawing/2014/main" id="{F63DE164-BAE0-0F62-16E2-AB854444F2B0}"/>
              </a:ext>
            </a:extLst>
          </p:cNvPr>
          <p:cNvSpPr>
            <a:spLocks noGrp="1"/>
          </p:cNvSpPr>
          <p:nvPr>
            <p:ph type="sldNum" sz="quarter" idx="12"/>
          </p:nvPr>
        </p:nvSpPr>
        <p:spPr/>
        <p:txBody>
          <a:bodyPr/>
          <a:lstStyle/>
          <a:p>
            <a:pPr defTabSz="685800" eaLnBrk="1" fontAlgn="auto" hangingPunct="1">
              <a:spcBef>
                <a:spcPts val="0"/>
              </a:spcBef>
              <a:spcAft>
                <a:spcPts val="0"/>
              </a:spcAft>
            </a:pPr>
            <a:fld id="{82B577FA-F7D9-2C48-919F-F962E3BF952F}" type="slidenum">
              <a:rPr lang="en-US">
                <a:solidFill>
                  <a:srgbClr val="59595C">
                    <a:lumMod val="40000"/>
                    <a:lumOff val="60000"/>
                  </a:srgbClr>
                </a:solidFill>
              </a:rPr>
              <a:pPr defTabSz="685800" eaLnBrk="1" fontAlgn="auto" hangingPunct="1">
                <a:spcBef>
                  <a:spcPts val="0"/>
                </a:spcBef>
                <a:spcAft>
                  <a:spcPts val="0"/>
                </a:spcAft>
              </a:pPr>
              <a:t>19</a:t>
            </a:fld>
            <a:endParaRPr lang="en-US">
              <a:solidFill>
                <a:srgbClr val="59595C">
                  <a:lumMod val="40000"/>
                  <a:lumOff val="60000"/>
                </a:srgbClr>
              </a:solidFill>
            </a:endParaRPr>
          </a:p>
        </p:txBody>
      </p:sp>
      <p:grpSp>
        <p:nvGrpSpPr>
          <p:cNvPr id="8" name="Group 7">
            <a:extLst>
              <a:ext uri="{FF2B5EF4-FFF2-40B4-BE49-F238E27FC236}">
                <a16:creationId xmlns:a16="http://schemas.microsoft.com/office/drawing/2014/main" id="{70FF0151-6B2E-1849-3F08-07844A26400D}"/>
              </a:ext>
            </a:extLst>
          </p:cNvPr>
          <p:cNvGrpSpPr/>
          <p:nvPr/>
        </p:nvGrpSpPr>
        <p:grpSpPr>
          <a:xfrm>
            <a:off x="5175299" y="1633525"/>
            <a:ext cx="3545958" cy="3123377"/>
            <a:chOff x="2967280" y="347657"/>
            <a:chExt cx="4727944" cy="4164502"/>
          </a:xfrm>
        </p:grpSpPr>
        <p:sp>
          <p:nvSpPr>
            <p:cNvPr id="9" name="Hexagon 8">
              <a:extLst>
                <a:ext uri="{FF2B5EF4-FFF2-40B4-BE49-F238E27FC236}">
                  <a16:creationId xmlns:a16="http://schemas.microsoft.com/office/drawing/2014/main" id="{978DC08E-E1CF-907D-4C7D-288013770F9B}"/>
                </a:ext>
              </a:extLst>
            </p:cNvPr>
            <p:cNvSpPr/>
            <p:nvPr/>
          </p:nvSpPr>
          <p:spPr>
            <a:xfrm rot="5400000">
              <a:off x="3153640" y="621734"/>
              <a:ext cx="3974124" cy="3425969"/>
            </a:xfrm>
            <a:prstGeom prst="hexagon">
              <a:avLst/>
            </a:prstGeom>
            <a:solidFill>
              <a:schemeClr val="bg1">
                <a:lumMod val="95000"/>
                <a:alpha val="75000"/>
              </a:schemeClr>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0" name="TextBox 9">
              <a:extLst>
                <a:ext uri="{FF2B5EF4-FFF2-40B4-BE49-F238E27FC236}">
                  <a16:creationId xmlns:a16="http://schemas.microsoft.com/office/drawing/2014/main" id="{C2640BD7-2638-F714-07BC-5A167F77F0CA}"/>
                </a:ext>
              </a:extLst>
            </p:cNvPr>
            <p:cNvSpPr txBox="1"/>
            <p:nvPr/>
          </p:nvSpPr>
          <p:spPr>
            <a:xfrm>
              <a:off x="3488936" y="1184293"/>
              <a:ext cx="3330245" cy="2585322"/>
            </a:xfrm>
            <a:prstGeom prst="rect">
              <a:avLst/>
            </a:prstGeom>
            <a:noFill/>
          </p:spPr>
          <p:txBody>
            <a:bodyPr wrap="square" rtlCol="0">
              <a:spAutoFit/>
            </a:bodyPr>
            <a:lstStyle/>
            <a:p>
              <a:pPr algn="ctr" defTabSz="685800" eaLnBrk="1" fontAlgn="auto" hangingPunct="1">
                <a:spcBef>
                  <a:spcPts val="0"/>
                </a:spcBef>
                <a:spcAft>
                  <a:spcPts val="0"/>
                </a:spcAft>
              </a:pPr>
              <a:r>
                <a:rPr lang="en-US" sz="1950" dirty="0">
                  <a:solidFill>
                    <a:srgbClr val="06509D"/>
                  </a:solidFill>
                  <a:latin typeface="Arial" panose="020B0604020202020204"/>
                </a:rPr>
                <a:t>14 Major </a:t>
              </a:r>
              <a:br>
                <a:rPr lang="en-US" sz="1950" dirty="0">
                  <a:solidFill>
                    <a:srgbClr val="06509D"/>
                  </a:solidFill>
                  <a:latin typeface="Arial" panose="020B0604020202020204"/>
                </a:rPr>
              </a:br>
              <a:r>
                <a:rPr lang="en-US" sz="1950" dirty="0">
                  <a:solidFill>
                    <a:srgbClr val="06509D"/>
                  </a:solidFill>
                  <a:latin typeface="Arial" panose="020B0604020202020204"/>
                </a:rPr>
                <a:t>Global Banks and Financial Institutions</a:t>
              </a:r>
              <a:br>
                <a:rPr lang="en-US" sz="1950" dirty="0">
                  <a:solidFill>
                    <a:srgbClr val="06509D"/>
                  </a:solidFill>
                  <a:latin typeface="Arial" panose="020B0604020202020204"/>
                </a:rPr>
              </a:br>
              <a:r>
                <a:rPr lang="en-US" sz="1950" b="1" dirty="0">
                  <a:solidFill>
                    <a:srgbClr val="06509D"/>
                  </a:solidFill>
                  <a:latin typeface="Arial" panose="020B0604020202020204"/>
                </a:rPr>
                <a:t>Pledge Support</a:t>
              </a:r>
              <a:br>
                <a:rPr lang="en-US" sz="1950" b="1" dirty="0">
                  <a:solidFill>
                    <a:srgbClr val="06509D"/>
                  </a:solidFill>
                  <a:latin typeface="Arial" panose="020B0604020202020204"/>
                </a:rPr>
              </a:br>
              <a:r>
                <a:rPr lang="en-US" sz="1950" b="1" dirty="0">
                  <a:solidFill>
                    <a:srgbClr val="06509D"/>
                  </a:solidFill>
                  <a:latin typeface="Arial" panose="020B0604020202020204"/>
                </a:rPr>
                <a:t>for </a:t>
              </a:r>
              <a:r>
                <a:rPr lang="en-US" sz="2100" b="1" dirty="0">
                  <a:solidFill>
                    <a:srgbClr val="06509D"/>
                  </a:solidFill>
                  <a:latin typeface="Arial" panose="020B0604020202020204"/>
                </a:rPr>
                <a:t>Nuclear</a:t>
              </a:r>
              <a:br>
                <a:rPr lang="en-US" sz="2100" b="1" dirty="0">
                  <a:solidFill>
                    <a:srgbClr val="06509D"/>
                  </a:solidFill>
                  <a:latin typeface="Arial" panose="020B0604020202020204"/>
                </a:rPr>
              </a:br>
              <a:r>
                <a:rPr lang="en-US" sz="2100" b="1" dirty="0">
                  <a:solidFill>
                    <a:srgbClr val="06509D"/>
                  </a:solidFill>
                  <a:latin typeface="Arial" panose="020B0604020202020204"/>
                </a:rPr>
                <a:t>Power</a:t>
              </a:r>
            </a:p>
          </p:txBody>
        </p:sp>
        <p:sp>
          <p:nvSpPr>
            <p:cNvPr id="11" name="Hexagon 10">
              <a:extLst>
                <a:ext uri="{FF2B5EF4-FFF2-40B4-BE49-F238E27FC236}">
                  <a16:creationId xmlns:a16="http://schemas.microsoft.com/office/drawing/2014/main" id="{81C9E105-1009-AD59-0631-9EBD7B426420}"/>
                </a:ext>
              </a:extLst>
            </p:cNvPr>
            <p:cNvSpPr/>
            <p:nvPr/>
          </p:nvSpPr>
          <p:spPr>
            <a:xfrm rot="5400000">
              <a:off x="6349840" y="3058271"/>
              <a:ext cx="1351668" cy="1165231"/>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2" name="Hexagon 11">
              <a:extLst>
                <a:ext uri="{FF2B5EF4-FFF2-40B4-BE49-F238E27FC236}">
                  <a16:creationId xmlns:a16="http://schemas.microsoft.com/office/drawing/2014/main" id="{5533464A-3FC5-5E99-1866-FB5643DF72FB}"/>
                </a:ext>
              </a:extLst>
            </p:cNvPr>
            <p:cNvSpPr/>
            <p:nvPr/>
          </p:nvSpPr>
          <p:spPr>
            <a:xfrm rot="5400000">
              <a:off x="6130659" y="3930452"/>
              <a:ext cx="624797" cy="538618"/>
            </a:xfrm>
            <a:prstGeom prst="hexagon">
              <a:avLst/>
            </a:prstGeom>
            <a:solidFill>
              <a:schemeClr val="bg2">
                <a:alpha val="7927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3" name="Oval 12">
              <a:extLst>
                <a:ext uri="{FF2B5EF4-FFF2-40B4-BE49-F238E27FC236}">
                  <a16:creationId xmlns:a16="http://schemas.microsoft.com/office/drawing/2014/main" id="{39234795-A0C2-461E-FDEB-B6396DFF75CA}"/>
                </a:ext>
              </a:extLst>
            </p:cNvPr>
            <p:cNvSpPr/>
            <p:nvPr/>
          </p:nvSpPr>
          <p:spPr>
            <a:xfrm>
              <a:off x="7497711" y="3443373"/>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4" name="Hexagon 13">
              <a:extLst>
                <a:ext uri="{FF2B5EF4-FFF2-40B4-BE49-F238E27FC236}">
                  <a16:creationId xmlns:a16="http://schemas.microsoft.com/office/drawing/2014/main" id="{F072C6BF-CC5F-CF74-F0B7-095C94EE3003}"/>
                </a:ext>
              </a:extLst>
            </p:cNvPr>
            <p:cNvSpPr/>
            <p:nvPr/>
          </p:nvSpPr>
          <p:spPr>
            <a:xfrm rot="5400000">
              <a:off x="2985517" y="656750"/>
              <a:ext cx="917377" cy="790842"/>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5" name="Oval 14">
              <a:extLst>
                <a:ext uri="{FF2B5EF4-FFF2-40B4-BE49-F238E27FC236}">
                  <a16:creationId xmlns:a16="http://schemas.microsoft.com/office/drawing/2014/main" id="{49F3A8AE-566E-1080-2B46-01DBF7DFAF09}"/>
                </a:ext>
              </a:extLst>
            </p:cNvPr>
            <p:cNvSpPr/>
            <p:nvPr/>
          </p:nvSpPr>
          <p:spPr>
            <a:xfrm>
              <a:off x="2967280" y="923434"/>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grpSp>
      <p:grpSp>
        <p:nvGrpSpPr>
          <p:cNvPr id="72" name="Group 71">
            <a:extLst>
              <a:ext uri="{FF2B5EF4-FFF2-40B4-BE49-F238E27FC236}">
                <a16:creationId xmlns:a16="http://schemas.microsoft.com/office/drawing/2014/main" id="{52E0BD04-19F1-E5CF-BDFA-0D8527B5A3CC}"/>
              </a:ext>
            </a:extLst>
          </p:cNvPr>
          <p:cNvGrpSpPr/>
          <p:nvPr/>
        </p:nvGrpSpPr>
        <p:grpSpPr>
          <a:xfrm>
            <a:off x="297619" y="1388754"/>
            <a:ext cx="3942167" cy="4148533"/>
            <a:chOff x="305962" y="644377"/>
            <a:chExt cx="5617296" cy="5911352"/>
          </a:xfrm>
        </p:grpSpPr>
        <p:pic>
          <p:nvPicPr>
            <p:cNvPr id="19" name="Graphic 18">
              <a:extLst>
                <a:ext uri="{FF2B5EF4-FFF2-40B4-BE49-F238E27FC236}">
                  <a16:creationId xmlns:a16="http://schemas.microsoft.com/office/drawing/2014/main" id="{53C635BD-3F67-B877-1BF3-89E1A34038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936" y="644377"/>
              <a:ext cx="1517479" cy="454317"/>
            </a:xfrm>
            <a:prstGeom prst="rect">
              <a:avLst/>
            </a:prstGeom>
          </p:spPr>
        </p:pic>
        <p:pic>
          <p:nvPicPr>
            <p:cNvPr id="28" name="Graphic 27">
              <a:extLst>
                <a:ext uri="{FF2B5EF4-FFF2-40B4-BE49-F238E27FC236}">
                  <a16:creationId xmlns:a16="http://schemas.microsoft.com/office/drawing/2014/main" id="{B872458F-3613-0F7F-A2B4-700FA62EC2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6008" y="3879857"/>
              <a:ext cx="899607" cy="583745"/>
            </a:xfrm>
            <a:prstGeom prst="rect">
              <a:avLst/>
            </a:prstGeom>
          </p:spPr>
        </p:pic>
        <p:pic>
          <p:nvPicPr>
            <p:cNvPr id="30" name="Picture 29">
              <a:extLst>
                <a:ext uri="{FF2B5EF4-FFF2-40B4-BE49-F238E27FC236}">
                  <a16:creationId xmlns:a16="http://schemas.microsoft.com/office/drawing/2014/main" id="{5D273F51-84EE-968A-6724-58463FBCC09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9088" y="2553242"/>
              <a:ext cx="1607882" cy="491930"/>
            </a:xfrm>
            <a:prstGeom prst="rect">
              <a:avLst/>
            </a:prstGeom>
          </p:spPr>
        </p:pic>
        <p:pic>
          <p:nvPicPr>
            <p:cNvPr id="32" name="Picture 31" descr="Blue text on a black background&#10;&#10;Description automatically generated">
              <a:extLst>
                <a:ext uri="{FF2B5EF4-FFF2-40B4-BE49-F238E27FC236}">
                  <a16:creationId xmlns:a16="http://schemas.microsoft.com/office/drawing/2014/main" id="{464D4471-C9A8-13DB-9CAC-A1EEE14470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701" y="1367074"/>
              <a:ext cx="1562868" cy="1041912"/>
            </a:xfrm>
            <a:prstGeom prst="rect">
              <a:avLst/>
            </a:prstGeom>
          </p:spPr>
        </p:pic>
        <p:pic>
          <p:nvPicPr>
            <p:cNvPr id="34" name="Graphic 33">
              <a:extLst>
                <a:ext uri="{FF2B5EF4-FFF2-40B4-BE49-F238E27FC236}">
                  <a16:creationId xmlns:a16="http://schemas.microsoft.com/office/drawing/2014/main" id="{F567EE9A-EB0C-C64B-B53C-FB8C6BB8780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91170" y="702931"/>
              <a:ext cx="3132088" cy="313209"/>
            </a:xfrm>
            <a:prstGeom prst="rect">
              <a:avLst/>
            </a:prstGeom>
          </p:spPr>
        </p:pic>
        <p:pic>
          <p:nvPicPr>
            <p:cNvPr id="36" name="Picture 35" descr="A black background with a black square&#10;&#10;Description automatically generated with medium confidence">
              <a:extLst>
                <a:ext uri="{FF2B5EF4-FFF2-40B4-BE49-F238E27FC236}">
                  <a16:creationId xmlns:a16="http://schemas.microsoft.com/office/drawing/2014/main" id="{9171857A-2E77-33C8-20E5-A48347D023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0135" y="3281450"/>
              <a:ext cx="2279476" cy="568758"/>
            </a:xfrm>
            <a:prstGeom prst="rect">
              <a:avLst/>
            </a:prstGeom>
          </p:spPr>
        </p:pic>
        <p:pic>
          <p:nvPicPr>
            <p:cNvPr id="40" name="Picture 39" descr="A purple and white letter e&#10;&#10;Description automatically generated">
              <a:extLst>
                <a:ext uri="{FF2B5EF4-FFF2-40B4-BE49-F238E27FC236}">
                  <a16:creationId xmlns:a16="http://schemas.microsoft.com/office/drawing/2014/main" id="{5D6C22FB-5E64-F942-DFCC-5DDFD1A297A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V="1">
              <a:off x="2789367" y="2383731"/>
              <a:ext cx="2940911" cy="217627"/>
            </a:xfrm>
            <a:prstGeom prst="rect">
              <a:avLst/>
            </a:prstGeom>
          </p:spPr>
        </p:pic>
        <p:pic>
          <p:nvPicPr>
            <p:cNvPr id="42" name="Picture 41" descr="A blue and grey logo&#10;&#10;Description automatically generated">
              <a:extLst>
                <a:ext uri="{FF2B5EF4-FFF2-40B4-BE49-F238E27FC236}">
                  <a16:creationId xmlns:a16="http://schemas.microsoft.com/office/drawing/2014/main" id="{C468854D-47F9-CB12-73DA-D2007E15664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15045" y="4749907"/>
              <a:ext cx="1973412" cy="516123"/>
            </a:xfrm>
            <a:prstGeom prst="rect">
              <a:avLst/>
            </a:prstGeom>
          </p:spPr>
        </p:pic>
        <p:pic>
          <p:nvPicPr>
            <p:cNvPr id="48" name="Picture 47" descr="A green bird on a black background&#10;&#10;Description automatically generated">
              <a:extLst>
                <a:ext uri="{FF2B5EF4-FFF2-40B4-BE49-F238E27FC236}">
                  <a16:creationId xmlns:a16="http://schemas.microsoft.com/office/drawing/2014/main" id="{548498EE-4B24-EBCA-4F00-91D17AE156E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002994" y="2695494"/>
              <a:ext cx="2427890" cy="1365688"/>
            </a:xfrm>
            <a:prstGeom prst="rect">
              <a:avLst/>
            </a:prstGeom>
          </p:spPr>
        </p:pic>
        <p:pic>
          <p:nvPicPr>
            <p:cNvPr id="50" name="Picture 49" descr="A blue and white logo&#10;&#10;Description automatically generated">
              <a:extLst>
                <a:ext uri="{FF2B5EF4-FFF2-40B4-BE49-F238E27FC236}">
                  <a16:creationId xmlns:a16="http://schemas.microsoft.com/office/drawing/2014/main" id="{E4B1AA09-3EB7-7990-BD49-A60A695D987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05962" y="4929662"/>
              <a:ext cx="2439100" cy="1626067"/>
            </a:xfrm>
            <a:prstGeom prst="rect">
              <a:avLst/>
            </a:prstGeom>
          </p:spPr>
        </p:pic>
        <p:pic>
          <p:nvPicPr>
            <p:cNvPr id="52" name="Picture 51" descr="A close-up of a logo&#10;&#10;Description automatically generated">
              <a:extLst>
                <a:ext uri="{FF2B5EF4-FFF2-40B4-BE49-F238E27FC236}">
                  <a16:creationId xmlns:a16="http://schemas.microsoft.com/office/drawing/2014/main" id="{391DE84E-0C86-3F68-DB57-521ECC333B9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789367" y="1510597"/>
              <a:ext cx="2949684" cy="344130"/>
            </a:xfrm>
            <a:prstGeom prst="rect">
              <a:avLst/>
            </a:prstGeom>
          </p:spPr>
        </p:pic>
        <p:pic>
          <p:nvPicPr>
            <p:cNvPr id="66" name="Picture 65" descr="A blue and black logo&#10;&#10;Description automatically generated">
              <a:extLst>
                <a:ext uri="{FF2B5EF4-FFF2-40B4-BE49-F238E27FC236}">
                  <a16:creationId xmlns:a16="http://schemas.microsoft.com/office/drawing/2014/main" id="{F6897B8C-A4A2-60E3-E83F-EB99606D7FB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30381" y="4108950"/>
              <a:ext cx="1916468" cy="287470"/>
            </a:xfrm>
            <a:prstGeom prst="rect">
              <a:avLst/>
            </a:prstGeom>
          </p:spPr>
        </p:pic>
        <p:pic>
          <p:nvPicPr>
            <p:cNvPr id="69" name="Picture 68" descr="A blue text on a black background&#10;&#10;Description automatically generated">
              <a:extLst>
                <a:ext uri="{FF2B5EF4-FFF2-40B4-BE49-F238E27FC236}">
                  <a16:creationId xmlns:a16="http://schemas.microsoft.com/office/drawing/2014/main" id="{86DEDD92-E2AD-2D7D-4D5B-FEABB765AC53}"/>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880265" y="5476809"/>
              <a:ext cx="2673344" cy="440124"/>
            </a:xfrm>
            <a:prstGeom prst="rect">
              <a:avLst/>
            </a:prstGeom>
          </p:spPr>
        </p:pic>
        <p:pic>
          <p:nvPicPr>
            <p:cNvPr id="71" name="Picture 70" descr="A black and white text&#10;&#10;Description automatically generated">
              <a:extLst>
                <a:ext uri="{FF2B5EF4-FFF2-40B4-BE49-F238E27FC236}">
                  <a16:creationId xmlns:a16="http://schemas.microsoft.com/office/drawing/2014/main" id="{8875A723-B916-A482-D4F5-2105D9A7E2F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01909" y="4783058"/>
              <a:ext cx="1973411" cy="390735"/>
            </a:xfrm>
            <a:prstGeom prst="rect">
              <a:avLst/>
            </a:prstGeom>
          </p:spPr>
        </p:pic>
      </p:grpSp>
    </p:spTree>
    <p:extLst>
      <p:ext uri="{BB962C8B-B14F-4D97-AF65-F5344CB8AC3E}">
        <p14:creationId xmlns:p14="http://schemas.microsoft.com/office/powerpoint/2010/main" val="2768041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2D2D-1BEF-44C7-9818-960360E65796}"/>
              </a:ext>
            </a:extLst>
          </p:cNvPr>
          <p:cNvSpPr>
            <a:spLocks noGrp="1"/>
          </p:cNvSpPr>
          <p:nvPr>
            <p:ph type="title"/>
          </p:nvPr>
        </p:nvSpPr>
        <p:spPr/>
        <p:txBody>
          <a:bodyPr/>
          <a:lstStyle/>
          <a:p>
            <a:r>
              <a:rPr lang="en-US"/>
              <a:t>Agenda</a:t>
            </a:r>
          </a:p>
        </p:txBody>
      </p:sp>
      <p:sp>
        <p:nvSpPr>
          <p:cNvPr id="5" name="Content Placeholder 4">
            <a:extLst>
              <a:ext uri="{FF2B5EF4-FFF2-40B4-BE49-F238E27FC236}">
                <a16:creationId xmlns:a16="http://schemas.microsoft.com/office/drawing/2014/main" id="{D7D3B31F-DFEE-9507-AFCB-D163E1E27C98}"/>
              </a:ext>
            </a:extLst>
          </p:cNvPr>
          <p:cNvSpPr>
            <a:spLocks noGrp="1"/>
          </p:cNvSpPr>
          <p:nvPr>
            <p:ph idx="1"/>
          </p:nvPr>
        </p:nvSpPr>
        <p:spPr/>
        <p:txBody>
          <a:bodyPr/>
          <a:lstStyle/>
          <a:p>
            <a:r>
              <a:rPr lang="en-US" sz="2100">
                <a:cs typeface="Arial"/>
              </a:rPr>
              <a:t>Opening Remarks &amp; Pilot Status</a:t>
            </a:r>
          </a:p>
          <a:p>
            <a:r>
              <a:rPr lang="en-US" sz="2100">
                <a:cs typeface="Arial"/>
              </a:rPr>
              <a:t>DAF Advanced Nuclear Energy Update</a:t>
            </a:r>
          </a:p>
          <a:p>
            <a:pPr lvl="1"/>
            <a:r>
              <a:rPr lang="en-US" sz="2100">
                <a:cs typeface="Arial"/>
              </a:rPr>
              <a:t>Pilot Status &amp; Progress</a:t>
            </a:r>
          </a:p>
          <a:p>
            <a:pPr lvl="1"/>
            <a:r>
              <a:rPr lang="en-US" sz="2100">
                <a:cs typeface="Arial"/>
              </a:rPr>
              <a:t>News &amp; Updates</a:t>
            </a:r>
          </a:p>
          <a:p>
            <a:pPr lvl="1"/>
            <a:r>
              <a:rPr lang="en-US" sz="2100">
                <a:cs typeface="Arial"/>
              </a:rPr>
              <a:t>DAF Advanced Nuclear Energy Deployment Strategy</a:t>
            </a:r>
          </a:p>
          <a:p>
            <a:r>
              <a:rPr lang="en-US" sz="2100">
                <a:cs typeface="Arial"/>
              </a:rPr>
              <a:t>UAF – Nuclear Energy Feasibility in Nome, AK</a:t>
            </a:r>
          </a:p>
          <a:p>
            <a:r>
              <a:rPr lang="en-US" sz="2100">
                <a:cs typeface="Arial"/>
              </a:rPr>
              <a:t>INL – Industry Update for Scaling Advanced Nuclear Technology</a:t>
            </a:r>
            <a:endParaRPr lang="en-US" sz="2100">
              <a:highlight>
                <a:srgbClr val="FFFF00"/>
              </a:highlight>
              <a:cs typeface="Arial"/>
            </a:endParaRPr>
          </a:p>
          <a:p>
            <a:r>
              <a:rPr lang="en-US" sz="2100">
                <a:cs typeface="Arial"/>
              </a:rPr>
              <a:t>Project Partner &amp; Stakeholder Updates</a:t>
            </a:r>
          </a:p>
          <a:p>
            <a:r>
              <a:rPr lang="en-US" sz="2100">
                <a:cs typeface="Arial"/>
              </a:rPr>
              <a:t>Closing Remarks </a:t>
            </a:r>
          </a:p>
        </p:txBody>
      </p:sp>
      <p:sp>
        <p:nvSpPr>
          <p:cNvPr id="4" name="Slide Number Placeholder 3">
            <a:extLst>
              <a:ext uri="{FF2B5EF4-FFF2-40B4-BE49-F238E27FC236}">
                <a16:creationId xmlns:a16="http://schemas.microsoft.com/office/drawing/2014/main" id="{354C1491-7564-49F1-8D80-CDE6E23EE2CA}"/>
              </a:ext>
            </a:extLst>
          </p:cNvPr>
          <p:cNvSpPr>
            <a:spLocks noGrp="1"/>
          </p:cNvSpPr>
          <p:nvPr>
            <p:ph type="sldNum" sz="quarter" idx="11"/>
          </p:nvPr>
        </p:nvSpPr>
        <p:spPr/>
        <p:txBody>
          <a:bodyPr/>
          <a:lstStyle/>
          <a:p>
            <a:pPr>
              <a:defRPr/>
            </a:pPr>
            <a:fld id="{D806B61B-D516-4698-BE10-AC52E61A5A7A}" type="slidenum">
              <a:rPr lang="en-US" altLang="en-US" smtClean="0"/>
              <a:pPr>
                <a:defRPr/>
              </a:pPr>
              <a:t>2</a:t>
            </a:fld>
            <a:endParaRPr lang="en-US" altLang="en-US">
              <a:solidFill>
                <a:schemeClr val="bg2"/>
              </a:solidFill>
            </a:endParaRPr>
          </a:p>
        </p:txBody>
      </p:sp>
      <p:sp>
        <p:nvSpPr>
          <p:cNvPr id="3" name="TextBox 2">
            <a:extLst>
              <a:ext uri="{FF2B5EF4-FFF2-40B4-BE49-F238E27FC236}">
                <a16:creationId xmlns:a16="http://schemas.microsoft.com/office/drawing/2014/main" id="{AC5DD5C4-F3C5-3E8A-2DD6-C0DBBE3A30F4}"/>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2762260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oland Nuclear Plant Construction">
            <a:extLst>
              <a:ext uri="{FF2B5EF4-FFF2-40B4-BE49-F238E27FC236}">
                <a16:creationId xmlns:a16="http://schemas.microsoft.com/office/drawing/2014/main" id="{8AD52AE0-7E25-B7D8-BC5A-FB988D14993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857250"/>
            <a:ext cx="9144000" cy="468414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CA7C640-36CE-67F5-8FB7-8865141D3599}"/>
              </a:ext>
            </a:extLst>
          </p:cNvPr>
          <p:cNvSpPr/>
          <p:nvPr/>
        </p:nvSpPr>
        <p:spPr>
          <a:xfrm>
            <a:off x="0" y="857250"/>
            <a:ext cx="9144000" cy="4684144"/>
          </a:xfrm>
          <a:prstGeom prst="rect">
            <a:avLst/>
          </a:prstGeom>
          <a:gradFill flip="none" rotWithShape="1">
            <a:gsLst>
              <a:gs pos="28000">
                <a:schemeClr val="bg1">
                  <a:alpha val="0"/>
                </a:schemeClr>
              </a:gs>
              <a:gs pos="100000">
                <a:schemeClr val="tx2">
                  <a:lumMod val="60000"/>
                  <a:lumOff val="40000"/>
                  <a:alpha val="51000"/>
                </a:scheme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4" name="Slide Number Placeholder 3">
            <a:extLst>
              <a:ext uri="{FF2B5EF4-FFF2-40B4-BE49-F238E27FC236}">
                <a16:creationId xmlns:a16="http://schemas.microsoft.com/office/drawing/2014/main" id="{14153F00-BA57-9AF3-C862-8B475939D980}"/>
              </a:ext>
            </a:extLst>
          </p:cNvPr>
          <p:cNvSpPr>
            <a:spLocks noGrp="1"/>
          </p:cNvSpPr>
          <p:nvPr>
            <p:ph type="sldNum" sz="quarter" idx="12"/>
          </p:nvPr>
        </p:nvSpPr>
        <p:spPr/>
        <p:txBody>
          <a:bodyPr/>
          <a:lstStyle/>
          <a:p>
            <a:pPr defTabSz="685800" eaLnBrk="1" fontAlgn="auto" hangingPunct="1">
              <a:spcBef>
                <a:spcPts val="0"/>
              </a:spcBef>
              <a:spcAft>
                <a:spcPts val="0"/>
              </a:spcAft>
            </a:pPr>
            <a:fld id="{82B577FA-F7D9-2C48-919F-F962E3BF952F}" type="slidenum">
              <a:rPr lang="en-US">
                <a:solidFill>
                  <a:srgbClr val="59595C">
                    <a:lumMod val="40000"/>
                    <a:lumOff val="60000"/>
                  </a:srgbClr>
                </a:solidFill>
              </a:rPr>
              <a:pPr defTabSz="685800" eaLnBrk="1" fontAlgn="auto" hangingPunct="1">
                <a:spcBef>
                  <a:spcPts val="0"/>
                </a:spcBef>
                <a:spcAft>
                  <a:spcPts val="0"/>
                </a:spcAft>
              </a:pPr>
              <a:t>20</a:t>
            </a:fld>
            <a:endParaRPr lang="en-US" dirty="0">
              <a:solidFill>
                <a:srgbClr val="59595C">
                  <a:lumMod val="40000"/>
                  <a:lumOff val="60000"/>
                </a:srgbClr>
              </a:solidFill>
            </a:endParaRPr>
          </a:p>
        </p:txBody>
      </p:sp>
      <p:grpSp>
        <p:nvGrpSpPr>
          <p:cNvPr id="5" name="Group 4">
            <a:extLst>
              <a:ext uri="{FF2B5EF4-FFF2-40B4-BE49-F238E27FC236}">
                <a16:creationId xmlns:a16="http://schemas.microsoft.com/office/drawing/2014/main" id="{E9273101-FCB6-C4E4-8FCF-299922ABC13B}"/>
              </a:ext>
            </a:extLst>
          </p:cNvPr>
          <p:cNvGrpSpPr/>
          <p:nvPr/>
        </p:nvGrpSpPr>
        <p:grpSpPr>
          <a:xfrm>
            <a:off x="4375733" y="1316607"/>
            <a:ext cx="3545958" cy="3123377"/>
            <a:chOff x="2967280" y="347657"/>
            <a:chExt cx="4727944" cy="4164502"/>
          </a:xfrm>
        </p:grpSpPr>
        <p:sp>
          <p:nvSpPr>
            <p:cNvPr id="6" name="Hexagon 5">
              <a:extLst>
                <a:ext uri="{FF2B5EF4-FFF2-40B4-BE49-F238E27FC236}">
                  <a16:creationId xmlns:a16="http://schemas.microsoft.com/office/drawing/2014/main" id="{5E7E926D-7A6A-470C-DE36-9DC6B26058F6}"/>
                </a:ext>
              </a:extLst>
            </p:cNvPr>
            <p:cNvSpPr/>
            <p:nvPr/>
          </p:nvSpPr>
          <p:spPr>
            <a:xfrm rot="5400000">
              <a:off x="3153640" y="621734"/>
              <a:ext cx="3974124" cy="3425969"/>
            </a:xfrm>
            <a:prstGeom prst="hexagon">
              <a:avLst/>
            </a:prstGeom>
            <a:solidFill>
              <a:schemeClr val="bg1">
                <a:lumMod val="95000"/>
                <a:alpha val="75000"/>
              </a:schemeClr>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7" name="TextBox 6">
              <a:extLst>
                <a:ext uri="{FF2B5EF4-FFF2-40B4-BE49-F238E27FC236}">
                  <a16:creationId xmlns:a16="http://schemas.microsoft.com/office/drawing/2014/main" id="{D59CABE8-9831-F352-5E22-7281293FD16B}"/>
                </a:ext>
              </a:extLst>
            </p:cNvPr>
            <p:cNvSpPr txBox="1"/>
            <p:nvPr/>
          </p:nvSpPr>
          <p:spPr>
            <a:xfrm>
              <a:off x="3488936" y="1254910"/>
              <a:ext cx="3330245" cy="2154436"/>
            </a:xfrm>
            <a:prstGeom prst="rect">
              <a:avLst/>
            </a:prstGeom>
            <a:noFill/>
          </p:spPr>
          <p:txBody>
            <a:bodyPr wrap="square" rtlCol="0">
              <a:spAutoFit/>
            </a:bodyPr>
            <a:lstStyle/>
            <a:p>
              <a:pPr algn="ctr" defTabSz="685800" eaLnBrk="1" fontAlgn="auto" hangingPunct="1">
                <a:spcBef>
                  <a:spcPts val="0"/>
                </a:spcBef>
                <a:spcAft>
                  <a:spcPts val="0"/>
                </a:spcAft>
              </a:pPr>
              <a:r>
                <a:rPr lang="en-US" sz="1950" dirty="0">
                  <a:solidFill>
                    <a:srgbClr val="06509D"/>
                  </a:solidFill>
                  <a:latin typeface="Arial" panose="020B0604020202020204"/>
                </a:rPr>
                <a:t>Poland </a:t>
              </a:r>
              <a:br>
                <a:rPr lang="en-US" sz="1950" dirty="0">
                  <a:solidFill>
                    <a:srgbClr val="06509D"/>
                  </a:solidFill>
                  <a:latin typeface="Arial" panose="020B0604020202020204"/>
                </a:rPr>
              </a:br>
              <a:r>
                <a:rPr lang="en-US" sz="1950" dirty="0">
                  <a:solidFill>
                    <a:srgbClr val="06509D"/>
                  </a:solidFill>
                  <a:latin typeface="Arial" panose="020B0604020202020204"/>
                </a:rPr>
                <a:t>announces </a:t>
              </a:r>
              <a:br>
                <a:rPr lang="en-US" sz="1950" dirty="0">
                  <a:solidFill>
                    <a:srgbClr val="06509D"/>
                  </a:solidFill>
                  <a:latin typeface="Arial" panose="020B0604020202020204"/>
                </a:rPr>
              </a:br>
              <a:r>
                <a:rPr lang="en-US" sz="2100" b="1" dirty="0">
                  <a:solidFill>
                    <a:srgbClr val="06509D"/>
                  </a:solidFill>
                  <a:latin typeface="Arial" panose="020B0604020202020204"/>
                </a:rPr>
                <a:t>$16B Investment </a:t>
              </a:r>
              <a:br>
                <a:rPr lang="en-US" sz="2100" b="1" dirty="0">
                  <a:solidFill>
                    <a:srgbClr val="06509D"/>
                  </a:solidFill>
                  <a:latin typeface="Arial" panose="020B0604020202020204"/>
                </a:rPr>
              </a:br>
              <a:r>
                <a:rPr lang="en-US" sz="1950" dirty="0">
                  <a:solidFill>
                    <a:srgbClr val="06509D"/>
                  </a:solidFill>
                  <a:latin typeface="Arial" panose="020B0604020202020204"/>
                </a:rPr>
                <a:t>it its first </a:t>
              </a:r>
              <a:br>
                <a:rPr lang="en-US" sz="1950" dirty="0">
                  <a:solidFill>
                    <a:srgbClr val="06509D"/>
                  </a:solidFill>
                  <a:latin typeface="Arial" panose="020B0604020202020204"/>
                </a:rPr>
              </a:br>
              <a:r>
                <a:rPr lang="en-US" sz="1950" dirty="0">
                  <a:solidFill>
                    <a:srgbClr val="06509D"/>
                  </a:solidFill>
                  <a:latin typeface="Arial" panose="020B0604020202020204"/>
                </a:rPr>
                <a:t>nuclear plant</a:t>
              </a:r>
            </a:p>
          </p:txBody>
        </p:sp>
        <p:sp>
          <p:nvSpPr>
            <p:cNvPr id="8" name="Hexagon 7">
              <a:extLst>
                <a:ext uri="{FF2B5EF4-FFF2-40B4-BE49-F238E27FC236}">
                  <a16:creationId xmlns:a16="http://schemas.microsoft.com/office/drawing/2014/main" id="{81102B67-D934-579F-3051-88E82660A8AB}"/>
                </a:ext>
              </a:extLst>
            </p:cNvPr>
            <p:cNvSpPr/>
            <p:nvPr/>
          </p:nvSpPr>
          <p:spPr>
            <a:xfrm rot="5400000">
              <a:off x="6349840" y="3058271"/>
              <a:ext cx="1351668" cy="1165231"/>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9" name="Hexagon 8">
              <a:extLst>
                <a:ext uri="{FF2B5EF4-FFF2-40B4-BE49-F238E27FC236}">
                  <a16:creationId xmlns:a16="http://schemas.microsoft.com/office/drawing/2014/main" id="{6DE1FF09-BBDE-6E18-8B81-9026C41C1D74}"/>
                </a:ext>
              </a:extLst>
            </p:cNvPr>
            <p:cNvSpPr/>
            <p:nvPr/>
          </p:nvSpPr>
          <p:spPr>
            <a:xfrm rot="5400000">
              <a:off x="6130659" y="3930452"/>
              <a:ext cx="624797" cy="538618"/>
            </a:xfrm>
            <a:prstGeom prst="hexagon">
              <a:avLst/>
            </a:prstGeom>
            <a:solidFill>
              <a:schemeClr val="bg2">
                <a:alpha val="7927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0" name="Oval 9">
              <a:extLst>
                <a:ext uri="{FF2B5EF4-FFF2-40B4-BE49-F238E27FC236}">
                  <a16:creationId xmlns:a16="http://schemas.microsoft.com/office/drawing/2014/main" id="{08D5A151-9782-7E3C-4591-62E9EAE4BBAF}"/>
                </a:ext>
              </a:extLst>
            </p:cNvPr>
            <p:cNvSpPr/>
            <p:nvPr/>
          </p:nvSpPr>
          <p:spPr>
            <a:xfrm>
              <a:off x="7497711" y="3443373"/>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1" name="Hexagon 10">
              <a:extLst>
                <a:ext uri="{FF2B5EF4-FFF2-40B4-BE49-F238E27FC236}">
                  <a16:creationId xmlns:a16="http://schemas.microsoft.com/office/drawing/2014/main" id="{D4E51CB7-9252-1C40-61B5-F6AC8A5FA588}"/>
                </a:ext>
              </a:extLst>
            </p:cNvPr>
            <p:cNvSpPr/>
            <p:nvPr/>
          </p:nvSpPr>
          <p:spPr>
            <a:xfrm rot="5400000">
              <a:off x="2985517" y="656750"/>
              <a:ext cx="917377" cy="790842"/>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2" name="Oval 11">
              <a:extLst>
                <a:ext uri="{FF2B5EF4-FFF2-40B4-BE49-F238E27FC236}">
                  <a16:creationId xmlns:a16="http://schemas.microsoft.com/office/drawing/2014/main" id="{EA448B01-62C7-BDF0-26FF-A58F449F765A}"/>
                </a:ext>
              </a:extLst>
            </p:cNvPr>
            <p:cNvSpPr/>
            <p:nvPr/>
          </p:nvSpPr>
          <p:spPr>
            <a:xfrm>
              <a:off x="2967280" y="923434"/>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grpSp>
    </p:spTree>
    <p:extLst>
      <p:ext uri="{BB962C8B-B14F-4D97-AF65-F5344CB8AC3E}">
        <p14:creationId xmlns:p14="http://schemas.microsoft.com/office/powerpoint/2010/main" val="3754330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B4F7B9-5150-F51C-738E-949D34D33FD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857250"/>
            <a:ext cx="9144000" cy="4671000"/>
          </a:xfrm>
          <a:prstGeom prst="rect">
            <a:avLst/>
          </a:prstGeom>
        </p:spPr>
      </p:pic>
      <p:grpSp>
        <p:nvGrpSpPr>
          <p:cNvPr id="7" name="Group 6">
            <a:extLst>
              <a:ext uri="{FF2B5EF4-FFF2-40B4-BE49-F238E27FC236}">
                <a16:creationId xmlns:a16="http://schemas.microsoft.com/office/drawing/2014/main" id="{C75EC70D-F432-CA2E-1C4D-4BA83B5E7B6F}"/>
              </a:ext>
            </a:extLst>
          </p:cNvPr>
          <p:cNvGrpSpPr/>
          <p:nvPr/>
        </p:nvGrpSpPr>
        <p:grpSpPr>
          <a:xfrm>
            <a:off x="5373260" y="1215295"/>
            <a:ext cx="3545958" cy="3123377"/>
            <a:chOff x="2967280" y="347657"/>
            <a:chExt cx="4727944" cy="4164502"/>
          </a:xfrm>
        </p:grpSpPr>
        <p:sp>
          <p:nvSpPr>
            <p:cNvPr id="8" name="Hexagon 7">
              <a:extLst>
                <a:ext uri="{FF2B5EF4-FFF2-40B4-BE49-F238E27FC236}">
                  <a16:creationId xmlns:a16="http://schemas.microsoft.com/office/drawing/2014/main" id="{9EC81F43-C34F-00D8-9882-5A04496CE8AC}"/>
                </a:ext>
              </a:extLst>
            </p:cNvPr>
            <p:cNvSpPr/>
            <p:nvPr/>
          </p:nvSpPr>
          <p:spPr>
            <a:xfrm rot="5400000">
              <a:off x="3153640" y="621734"/>
              <a:ext cx="3974124" cy="3425969"/>
            </a:xfrm>
            <a:prstGeom prst="hexagon">
              <a:avLst/>
            </a:prstGeom>
            <a:solidFill>
              <a:schemeClr val="bg1">
                <a:lumMod val="95000"/>
                <a:alpha val="75000"/>
              </a:schemeClr>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9" name="TextBox 8">
              <a:extLst>
                <a:ext uri="{FF2B5EF4-FFF2-40B4-BE49-F238E27FC236}">
                  <a16:creationId xmlns:a16="http://schemas.microsoft.com/office/drawing/2014/main" id="{C6AB19F9-BB7E-CD03-7AC3-A66386B9E784}"/>
                </a:ext>
              </a:extLst>
            </p:cNvPr>
            <p:cNvSpPr txBox="1"/>
            <p:nvPr/>
          </p:nvSpPr>
          <p:spPr>
            <a:xfrm>
              <a:off x="3436981" y="1286084"/>
              <a:ext cx="3425971" cy="2215990"/>
            </a:xfrm>
            <a:prstGeom prst="rect">
              <a:avLst/>
            </a:prstGeom>
            <a:noFill/>
          </p:spPr>
          <p:txBody>
            <a:bodyPr wrap="square" rtlCol="0">
              <a:spAutoFit/>
            </a:bodyPr>
            <a:lstStyle/>
            <a:p>
              <a:pPr algn="ctr" defTabSz="685800" eaLnBrk="1" fontAlgn="auto" hangingPunct="1">
                <a:spcBef>
                  <a:spcPts val="0"/>
                </a:spcBef>
                <a:spcAft>
                  <a:spcPts val="0"/>
                </a:spcAft>
              </a:pPr>
              <a:r>
                <a:rPr lang="en-US" sz="1950" dirty="0">
                  <a:solidFill>
                    <a:srgbClr val="06509D"/>
                  </a:solidFill>
                  <a:latin typeface="Arial" panose="020B0604020202020204"/>
                </a:rPr>
                <a:t>Updated Liftoff </a:t>
              </a:r>
              <a:br>
                <a:rPr lang="en-US" sz="1950" dirty="0">
                  <a:solidFill>
                    <a:srgbClr val="06509D"/>
                  </a:solidFill>
                  <a:latin typeface="Arial" panose="020B0604020202020204"/>
                </a:rPr>
              </a:br>
              <a:r>
                <a:rPr lang="en-US" sz="1950" dirty="0">
                  <a:solidFill>
                    <a:srgbClr val="06509D"/>
                  </a:solidFill>
                  <a:latin typeface="Arial" panose="020B0604020202020204"/>
                </a:rPr>
                <a:t>Report Reflects </a:t>
              </a:r>
              <a:r>
                <a:rPr lang="en-US" sz="2100" b="1" dirty="0">
                  <a:solidFill>
                    <a:srgbClr val="06509D"/>
                  </a:solidFill>
                  <a:latin typeface="Arial" panose="020B0604020202020204"/>
                </a:rPr>
                <a:t>Increased Commercialization Momentum</a:t>
              </a:r>
            </a:p>
          </p:txBody>
        </p:sp>
        <p:sp>
          <p:nvSpPr>
            <p:cNvPr id="10" name="Hexagon 9">
              <a:extLst>
                <a:ext uri="{FF2B5EF4-FFF2-40B4-BE49-F238E27FC236}">
                  <a16:creationId xmlns:a16="http://schemas.microsoft.com/office/drawing/2014/main" id="{7074783F-3FE9-D406-AC28-C48E10C3968A}"/>
                </a:ext>
              </a:extLst>
            </p:cNvPr>
            <p:cNvSpPr/>
            <p:nvPr/>
          </p:nvSpPr>
          <p:spPr>
            <a:xfrm rot="5400000">
              <a:off x="6349840" y="3058271"/>
              <a:ext cx="1351668" cy="1165231"/>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1" name="Hexagon 10">
              <a:extLst>
                <a:ext uri="{FF2B5EF4-FFF2-40B4-BE49-F238E27FC236}">
                  <a16:creationId xmlns:a16="http://schemas.microsoft.com/office/drawing/2014/main" id="{BE2C152D-AA82-4B45-022B-56F758C106C4}"/>
                </a:ext>
              </a:extLst>
            </p:cNvPr>
            <p:cNvSpPr/>
            <p:nvPr/>
          </p:nvSpPr>
          <p:spPr>
            <a:xfrm rot="5400000">
              <a:off x="6130659" y="3930452"/>
              <a:ext cx="624797" cy="538618"/>
            </a:xfrm>
            <a:prstGeom prst="hexagon">
              <a:avLst/>
            </a:prstGeom>
            <a:solidFill>
              <a:schemeClr val="bg2">
                <a:alpha val="7927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2" name="Oval 11">
              <a:extLst>
                <a:ext uri="{FF2B5EF4-FFF2-40B4-BE49-F238E27FC236}">
                  <a16:creationId xmlns:a16="http://schemas.microsoft.com/office/drawing/2014/main" id="{F8767052-8D46-91AF-6AD8-DA9F2884D722}"/>
                </a:ext>
              </a:extLst>
            </p:cNvPr>
            <p:cNvSpPr/>
            <p:nvPr/>
          </p:nvSpPr>
          <p:spPr>
            <a:xfrm>
              <a:off x="7497711" y="3443373"/>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3" name="Hexagon 12">
              <a:extLst>
                <a:ext uri="{FF2B5EF4-FFF2-40B4-BE49-F238E27FC236}">
                  <a16:creationId xmlns:a16="http://schemas.microsoft.com/office/drawing/2014/main" id="{956F15BF-B97F-91D2-18F9-D03BFBC560D9}"/>
                </a:ext>
              </a:extLst>
            </p:cNvPr>
            <p:cNvSpPr/>
            <p:nvPr/>
          </p:nvSpPr>
          <p:spPr>
            <a:xfrm rot="5400000">
              <a:off x="2985517" y="656750"/>
              <a:ext cx="917377" cy="790842"/>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14" name="Oval 13">
              <a:extLst>
                <a:ext uri="{FF2B5EF4-FFF2-40B4-BE49-F238E27FC236}">
                  <a16:creationId xmlns:a16="http://schemas.microsoft.com/office/drawing/2014/main" id="{0B53DEB5-76A6-64CA-AD53-B6E33414F205}"/>
                </a:ext>
              </a:extLst>
            </p:cNvPr>
            <p:cNvSpPr/>
            <p:nvPr/>
          </p:nvSpPr>
          <p:spPr>
            <a:xfrm>
              <a:off x="2967280" y="923434"/>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grpSp>
      <p:sp>
        <p:nvSpPr>
          <p:cNvPr id="15" name="Slide Number Placeholder 3">
            <a:extLst>
              <a:ext uri="{FF2B5EF4-FFF2-40B4-BE49-F238E27FC236}">
                <a16:creationId xmlns:a16="http://schemas.microsoft.com/office/drawing/2014/main" id="{0082297F-4336-CA4B-F62E-25EF0073D8CF}"/>
              </a:ext>
            </a:extLst>
          </p:cNvPr>
          <p:cNvSpPr>
            <a:spLocks noGrp="1"/>
          </p:cNvSpPr>
          <p:nvPr>
            <p:ph type="sldNum" sz="quarter" idx="12"/>
          </p:nvPr>
        </p:nvSpPr>
        <p:spPr>
          <a:xfrm>
            <a:off x="116265" y="5726907"/>
            <a:ext cx="325821" cy="273844"/>
          </a:xfrm>
        </p:spPr>
        <p:txBody>
          <a:bodyPr/>
          <a:lstStyle/>
          <a:p>
            <a:pPr defTabSz="685800" eaLnBrk="1" fontAlgn="auto" hangingPunct="1">
              <a:spcBef>
                <a:spcPts val="0"/>
              </a:spcBef>
              <a:spcAft>
                <a:spcPts val="0"/>
              </a:spcAft>
            </a:pPr>
            <a:fld id="{82B577FA-F7D9-2C48-919F-F962E3BF952F}" type="slidenum">
              <a:rPr lang="en-US">
                <a:solidFill>
                  <a:srgbClr val="59595C">
                    <a:lumMod val="40000"/>
                    <a:lumOff val="60000"/>
                  </a:srgbClr>
                </a:solidFill>
              </a:rPr>
              <a:pPr defTabSz="685800" eaLnBrk="1" fontAlgn="auto" hangingPunct="1">
                <a:spcBef>
                  <a:spcPts val="0"/>
                </a:spcBef>
                <a:spcAft>
                  <a:spcPts val="0"/>
                </a:spcAft>
              </a:pPr>
              <a:t>21</a:t>
            </a:fld>
            <a:endParaRPr lang="en-US" dirty="0">
              <a:solidFill>
                <a:srgbClr val="59595C">
                  <a:lumMod val="40000"/>
                  <a:lumOff val="60000"/>
                </a:srgbClr>
              </a:solidFill>
            </a:endParaRPr>
          </a:p>
        </p:txBody>
      </p:sp>
    </p:spTree>
    <p:extLst>
      <p:ext uri="{BB962C8B-B14F-4D97-AF65-F5344CB8AC3E}">
        <p14:creationId xmlns:p14="http://schemas.microsoft.com/office/powerpoint/2010/main" val="3127933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different types of buildings&#10;&#10;Description automatically generated">
            <a:extLst>
              <a:ext uri="{FF2B5EF4-FFF2-40B4-BE49-F238E27FC236}">
                <a16:creationId xmlns:a16="http://schemas.microsoft.com/office/drawing/2014/main" id="{1B8208A6-3832-1983-8513-0C3693CAF9C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774854"/>
            <a:ext cx="9144000" cy="4074459"/>
          </a:xfrm>
          <a:prstGeom prst="rect">
            <a:avLst/>
          </a:prstGeom>
        </p:spPr>
      </p:pic>
      <p:sp>
        <p:nvSpPr>
          <p:cNvPr id="2" name="Title 1">
            <a:extLst>
              <a:ext uri="{FF2B5EF4-FFF2-40B4-BE49-F238E27FC236}">
                <a16:creationId xmlns:a16="http://schemas.microsoft.com/office/drawing/2014/main" id="{D9B88D48-5ABE-864A-86AF-FE31211DCA09}"/>
              </a:ext>
            </a:extLst>
          </p:cNvPr>
          <p:cNvSpPr>
            <a:spLocks noGrp="1"/>
          </p:cNvSpPr>
          <p:nvPr>
            <p:ph type="title"/>
          </p:nvPr>
        </p:nvSpPr>
        <p:spPr>
          <a:xfrm>
            <a:off x="703613" y="1268409"/>
            <a:ext cx="8142213" cy="756598"/>
          </a:xfrm>
        </p:spPr>
        <p:txBody>
          <a:bodyPr/>
          <a:lstStyle/>
          <a:p>
            <a:r>
              <a:rPr lang="en-US" altLang="x-none"/>
              <a:t>Accelerating advanced reactor demonstration and deployment</a:t>
            </a:r>
            <a:endParaRPr lang="en-US"/>
          </a:p>
        </p:txBody>
      </p:sp>
      <p:sp>
        <p:nvSpPr>
          <p:cNvPr id="3" name="Slide Number Placeholder 2">
            <a:extLst>
              <a:ext uri="{FF2B5EF4-FFF2-40B4-BE49-F238E27FC236}">
                <a16:creationId xmlns:a16="http://schemas.microsoft.com/office/drawing/2014/main" id="{115D9271-1B9C-7443-8DA6-BCF5F916B4E7}"/>
              </a:ext>
            </a:extLst>
          </p:cNvPr>
          <p:cNvSpPr>
            <a:spLocks noGrp="1"/>
          </p:cNvSpPr>
          <p:nvPr>
            <p:ph type="sldNum" sz="quarter" idx="12"/>
          </p:nvPr>
        </p:nvSpPr>
        <p:spPr>
          <a:xfrm>
            <a:off x="116265" y="5851281"/>
            <a:ext cx="325821" cy="149469"/>
          </a:xfrm>
        </p:spPr>
        <p:txBody>
          <a:bodyPr/>
          <a:lstStyle/>
          <a:p>
            <a:pPr defTabSz="685800" eaLnBrk="1" fontAlgn="auto" hangingPunct="1">
              <a:spcBef>
                <a:spcPts val="0"/>
              </a:spcBef>
              <a:spcAft>
                <a:spcPts val="0"/>
              </a:spcAft>
            </a:pPr>
            <a:fld id="{82B577FA-F7D9-2C48-919F-F962E3BF952F}" type="slidenum">
              <a:rPr lang="en-US">
                <a:solidFill>
                  <a:srgbClr val="59595C">
                    <a:lumMod val="40000"/>
                    <a:lumOff val="60000"/>
                  </a:srgbClr>
                </a:solidFill>
              </a:rPr>
              <a:pPr defTabSz="685800" eaLnBrk="1" fontAlgn="auto" hangingPunct="1">
                <a:spcBef>
                  <a:spcPts val="0"/>
                </a:spcBef>
                <a:spcAft>
                  <a:spcPts val="0"/>
                </a:spcAft>
              </a:pPr>
              <a:t>22</a:t>
            </a:fld>
            <a:endParaRPr lang="en-US">
              <a:solidFill>
                <a:srgbClr val="59595C">
                  <a:lumMod val="40000"/>
                  <a:lumOff val="60000"/>
                </a:srgbClr>
              </a:solidFill>
            </a:endParaRPr>
          </a:p>
        </p:txBody>
      </p:sp>
    </p:spTree>
    <p:extLst>
      <p:ext uri="{BB962C8B-B14F-4D97-AF65-F5344CB8AC3E}">
        <p14:creationId xmlns:p14="http://schemas.microsoft.com/office/powerpoint/2010/main" val="3399258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8D48-5ABE-864A-86AF-FE31211DCA09}"/>
              </a:ext>
            </a:extLst>
          </p:cNvPr>
          <p:cNvSpPr>
            <a:spLocks noGrp="1"/>
          </p:cNvSpPr>
          <p:nvPr>
            <p:ph type="title"/>
          </p:nvPr>
        </p:nvSpPr>
        <p:spPr/>
        <p:txBody>
          <a:bodyPr/>
          <a:lstStyle/>
          <a:p>
            <a:r>
              <a:rPr lang="en-US" dirty="0"/>
              <a:t>The history of nuclear power, up to now</a:t>
            </a:r>
          </a:p>
        </p:txBody>
      </p:sp>
      <p:sp>
        <p:nvSpPr>
          <p:cNvPr id="3" name="Slide Number Placeholder 2">
            <a:extLst>
              <a:ext uri="{FF2B5EF4-FFF2-40B4-BE49-F238E27FC236}">
                <a16:creationId xmlns:a16="http://schemas.microsoft.com/office/drawing/2014/main" id="{115D9271-1B9C-7443-8DA6-BCF5F916B4E7}"/>
              </a:ext>
            </a:extLst>
          </p:cNvPr>
          <p:cNvSpPr>
            <a:spLocks noGrp="1"/>
          </p:cNvSpPr>
          <p:nvPr>
            <p:ph type="sldNum" sz="quarter" idx="12"/>
          </p:nvPr>
        </p:nvSpPr>
        <p:spPr/>
        <p:txBody>
          <a:bodyPr/>
          <a:lstStyle/>
          <a:p>
            <a:pPr defTabSz="685800" eaLnBrk="1" fontAlgn="auto" hangingPunct="1">
              <a:spcBef>
                <a:spcPts val="0"/>
              </a:spcBef>
              <a:spcAft>
                <a:spcPts val="0"/>
              </a:spcAft>
            </a:pPr>
            <a:fld id="{82B577FA-F7D9-2C48-919F-F962E3BF952F}" type="slidenum">
              <a:rPr lang="en-US">
                <a:solidFill>
                  <a:srgbClr val="59595C">
                    <a:lumMod val="40000"/>
                    <a:lumOff val="60000"/>
                  </a:srgbClr>
                </a:solidFill>
              </a:rPr>
              <a:pPr defTabSz="685800" eaLnBrk="1" fontAlgn="auto" hangingPunct="1">
                <a:spcBef>
                  <a:spcPts val="0"/>
                </a:spcBef>
                <a:spcAft>
                  <a:spcPts val="0"/>
                </a:spcAft>
              </a:pPr>
              <a:t>23</a:t>
            </a:fld>
            <a:endParaRPr lang="en-US">
              <a:solidFill>
                <a:srgbClr val="59595C">
                  <a:lumMod val="40000"/>
                  <a:lumOff val="60000"/>
                </a:srgbClr>
              </a:solidFill>
            </a:endParaRPr>
          </a:p>
        </p:txBody>
      </p:sp>
      <p:pic>
        <p:nvPicPr>
          <p:cNvPr id="12" name="Picture 11" descr="A blue and white graph&#10;&#10;Description automatically generated">
            <a:extLst>
              <a:ext uri="{FF2B5EF4-FFF2-40B4-BE49-F238E27FC236}">
                <a16:creationId xmlns:a16="http://schemas.microsoft.com/office/drawing/2014/main" id="{BEA9CE00-BA5D-A7C3-E84A-F97E3A440CD8}"/>
              </a:ext>
            </a:extLst>
          </p:cNvPr>
          <p:cNvPicPr>
            <a:picLocks noChangeAspect="1"/>
          </p:cNvPicPr>
          <p:nvPr/>
        </p:nvPicPr>
        <p:blipFill>
          <a:blip r:embed="rId3" cstate="screen">
            <a:extLst>
              <a:ext uri="{28A0092B-C50C-407E-A947-70E740481C1C}">
                <a14:useLocalDpi xmlns:a14="http://schemas.microsoft.com/office/drawing/2010/main"/>
              </a:ext>
            </a:extLst>
          </a:blip>
          <a:srcRect l="-1311" r="-1891"/>
          <a:stretch/>
        </p:blipFill>
        <p:spPr>
          <a:xfrm>
            <a:off x="0" y="1637643"/>
            <a:ext cx="9144000" cy="3886201"/>
          </a:xfrm>
          <a:prstGeom prst="rect">
            <a:avLst/>
          </a:prstGeom>
        </p:spPr>
      </p:pic>
    </p:spTree>
    <p:extLst>
      <p:ext uri="{BB962C8B-B14F-4D97-AF65-F5344CB8AC3E}">
        <p14:creationId xmlns:p14="http://schemas.microsoft.com/office/powerpoint/2010/main" val="1528515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8D48-5ABE-864A-86AF-FE31211DCA09}"/>
              </a:ext>
            </a:extLst>
          </p:cNvPr>
          <p:cNvSpPr>
            <a:spLocks noGrp="1"/>
          </p:cNvSpPr>
          <p:nvPr>
            <p:ph type="title"/>
          </p:nvPr>
        </p:nvSpPr>
        <p:spPr/>
        <p:txBody>
          <a:bodyPr/>
          <a:lstStyle/>
          <a:p>
            <a:r>
              <a:rPr lang="en-US" dirty="0"/>
              <a:t>The future of nuclear power is rapidly increased deployment in the U.S. and abroad to meet market demand</a:t>
            </a:r>
          </a:p>
        </p:txBody>
      </p:sp>
      <p:sp>
        <p:nvSpPr>
          <p:cNvPr id="3" name="Slide Number Placeholder 2">
            <a:extLst>
              <a:ext uri="{FF2B5EF4-FFF2-40B4-BE49-F238E27FC236}">
                <a16:creationId xmlns:a16="http://schemas.microsoft.com/office/drawing/2014/main" id="{115D9271-1B9C-7443-8DA6-BCF5F916B4E7}"/>
              </a:ext>
            </a:extLst>
          </p:cNvPr>
          <p:cNvSpPr>
            <a:spLocks noGrp="1"/>
          </p:cNvSpPr>
          <p:nvPr>
            <p:ph type="sldNum" sz="quarter" idx="12"/>
          </p:nvPr>
        </p:nvSpPr>
        <p:spPr/>
        <p:txBody>
          <a:bodyPr/>
          <a:lstStyle/>
          <a:p>
            <a:pPr defTabSz="685800" eaLnBrk="1" fontAlgn="auto" hangingPunct="1">
              <a:spcBef>
                <a:spcPts val="0"/>
              </a:spcBef>
              <a:spcAft>
                <a:spcPts val="0"/>
              </a:spcAft>
            </a:pPr>
            <a:fld id="{82B577FA-F7D9-2C48-919F-F962E3BF952F}" type="slidenum">
              <a:rPr lang="en-US">
                <a:solidFill>
                  <a:srgbClr val="59595C">
                    <a:lumMod val="40000"/>
                    <a:lumOff val="60000"/>
                  </a:srgbClr>
                </a:solidFill>
              </a:rPr>
              <a:pPr defTabSz="685800" eaLnBrk="1" fontAlgn="auto" hangingPunct="1">
                <a:spcBef>
                  <a:spcPts val="0"/>
                </a:spcBef>
                <a:spcAft>
                  <a:spcPts val="0"/>
                </a:spcAft>
              </a:pPr>
              <a:t>24</a:t>
            </a:fld>
            <a:endParaRPr lang="en-US">
              <a:solidFill>
                <a:srgbClr val="59595C">
                  <a:lumMod val="40000"/>
                  <a:lumOff val="60000"/>
                </a:srgbClr>
              </a:solidFill>
            </a:endParaRPr>
          </a:p>
        </p:txBody>
      </p:sp>
      <p:sp>
        <p:nvSpPr>
          <p:cNvPr id="19" name="Rectangle 18">
            <a:extLst>
              <a:ext uri="{FF2B5EF4-FFF2-40B4-BE49-F238E27FC236}">
                <a16:creationId xmlns:a16="http://schemas.microsoft.com/office/drawing/2014/main" id="{0CFC586E-92E4-28A9-7E91-369C9F3783AF}"/>
              </a:ext>
            </a:extLst>
          </p:cNvPr>
          <p:cNvSpPr/>
          <p:nvPr/>
        </p:nvSpPr>
        <p:spPr>
          <a:xfrm>
            <a:off x="4045323" y="3415356"/>
            <a:ext cx="106008" cy="6734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20" name="Rectangle 19">
            <a:extLst>
              <a:ext uri="{FF2B5EF4-FFF2-40B4-BE49-F238E27FC236}">
                <a16:creationId xmlns:a16="http://schemas.microsoft.com/office/drawing/2014/main" id="{D21D6894-0B95-F957-BA84-5020D0B6DC8B}"/>
              </a:ext>
            </a:extLst>
          </p:cNvPr>
          <p:cNvSpPr/>
          <p:nvPr/>
        </p:nvSpPr>
        <p:spPr>
          <a:xfrm>
            <a:off x="5556776" y="3415554"/>
            <a:ext cx="106008" cy="6734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21" name="Rectangle 20">
            <a:extLst>
              <a:ext uri="{FF2B5EF4-FFF2-40B4-BE49-F238E27FC236}">
                <a16:creationId xmlns:a16="http://schemas.microsoft.com/office/drawing/2014/main" id="{5F87B9F4-A6D9-795E-D46C-C7A2DA2733FC}"/>
              </a:ext>
            </a:extLst>
          </p:cNvPr>
          <p:cNvSpPr/>
          <p:nvPr/>
        </p:nvSpPr>
        <p:spPr>
          <a:xfrm>
            <a:off x="3801035" y="4088829"/>
            <a:ext cx="488576" cy="5782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22" name="Rectangle 21">
            <a:extLst>
              <a:ext uri="{FF2B5EF4-FFF2-40B4-BE49-F238E27FC236}">
                <a16:creationId xmlns:a16="http://schemas.microsoft.com/office/drawing/2014/main" id="{8B3A9AEE-DF50-D5D9-9CC2-569AB7403CBE}"/>
              </a:ext>
            </a:extLst>
          </p:cNvPr>
          <p:cNvSpPr/>
          <p:nvPr/>
        </p:nvSpPr>
        <p:spPr>
          <a:xfrm>
            <a:off x="5345375" y="4010586"/>
            <a:ext cx="488576" cy="5782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23" name="Rectangle 22">
            <a:extLst>
              <a:ext uri="{FF2B5EF4-FFF2-40B4-BE49-F238E27FC236}">
                <a16:creationId xmlns:a16="http://schemas.microsoft.com/office/drawing/2014/main" id="{20595C66-5E69-7468-BDA3-4A03F9864C76}"/>
              </a:ext>
            </a:extLst>
          </p:cNvPr>
          <p:cNvSpPr/>
          <p:nvPr/>
        </p:nvSpPr>
        <p:spPr>
          <a:xfrm>
            <a:off x="3206759" y="4023695"/>
            <a:ext cx="488576" cy="5782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sp>
        <p:nvSpPr>
          <p:cNvPr id="24" name="Rectangle 23">
            <a:extLst>
              <a:ext uri="{FF2B5EF4-FFF2-40B4-BE49-F238E27FC236}">
                <a16:creationId xmlns:a16="http://schemas.microsoft.com/office/drawing/2014/main" id="{3C323E71-AA4C-6A39-B335-D5C98A48989D}"/>
              </a:ext>
            </a:extLst>
          </p:cNvPr>
          <p:cNvSpPr/>
          <p:nvPr/>
        </p:nvSpPr>
        <p:spPr>
          <a:xfrm>
            <a:off x="3342293" y="3409835"/>
            <a:ext cx="106008" cy="6734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pic>
        <p:nvPicPr>
          <p:cNvPr id="7" name="Picture 6" descr="A blue and white graph&#10;&#10;Description automatically generated">
            <a:extLst>
              <a:ext uri="{FF2B5EF4-FFF2-40B4-BE49-F238E27FC236}">
                <a16:creationId xmlns:a16="http://schemas.microsoft.com/office/drawing/2014/main" id="{DECE58D7-EA44-8CD6-0725-4C8EA4C8809D}"/>
              </a:ext>
            </a:extLst>
          </p:cNvPr>
          <p:cNvPicPr>
            <a:picLocks noChangeAspect="1"/>
          </p:cNvPicPr>
          <p:nvPr/>
        </p:nvPicPr>
        <p:blipFill>
          <a:blip r:embed="rId3" cstate="screen">
            <a:extLst>
              <a:ext uri="{28A0092B-C50C-407E-A947-70E740481C1C}">
                <a14:useLocalDpi xmlns:a14="http://schemas.microsoft.com/office/drawing/2010/main"/>
              </a:ext>
            </a:extLst>
          </a:blip>
          <a:srcRect l="-1311" r="-1891"/>
          <a:stretch/>
        </p:blipFill>
        <p:spPr>
          <a:xfrm>
            <a:off x="0" y="1882009"/>
            <a:ext cx="9144000" cy="3699790"/>
          </a:xfrm>
          <a:prstGeom prst="rect">
            <a:avLst/>
          </a:prstGeom>
        </p:spPr>
      </p:pic>
    </p:spTree>
    <p:extLst>
      <p:ext uri="{BB962C8B-B14F-4D97-AF65-F5344CB8AC3E}">
        <p14:creationId xmlns:p14="http://schemas.microsoft.com/office/powerpoint/2010/main" val="2431198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bwMode="auto">
          <a:xfrm>
            <a:off x="3007332" y="2597486"/>
            <a:ext cx="3141294" cy="3028208"/>
          </a:xfrm>
          <a:prstGeom prst="ellipse">
            <a:avLst/>
          </a:prstGeom>
          <a:noFill/>
          <a:ln w="762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p:txBody>
          <a:bodyPr/>
          <a:lstStyle/>
          <a:p>
            <a:r>
              <a:rPr lang="en-US" sz="3200"/>
              <a:t>Partner</a:t>
            </a:r>
            <a:br>
              <a:rPr lang="en-US" sz="3200"/>
            </a:br>
            <a:r>
              <a:rPr lang="en-US" sz="3200"/>
              <a:t>Information Sharing</a:t>
            </a:r>
            <a:endParaRPr lang="en-US" sz="2000"/>
          </a:p>
        </p:txBody>
      </p:sp>
      <p:sp>
        <p:nvSpPr>
          <p:cNvPr id="3" name="Content Placeholder 2"/>
          <p:cNvSpPr>
            <a:spLocks noGrp="1"/>
          </p:cNvSpPr>
          <p:nvPr>
            <p:ph idx="1"/>
          </p:nvPr>
        </p:nvSpPr>
        <p:spPr/>
        <p:txBody>
          <a:bodyPr/>
          <a:lstStyle/>
          <a:p>
            <a:pPr marL="0" indent="0" algn="ctr">
              <a:buNone/>
            </a:pPr>
            <a:r>
              <a:rPr lang="en-US" sz="2800"/>
              <a:t>Roundtable Partner Updates: Eielson AFB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2C9B59-88C2-43FB-860F-26EF912DE25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EEECE1"/>
              </a:solidFill>
              <a:effectLst/>
              <a:uLnTx/>
              <a:uFillTx/>
              <a:latin typeface="Calibri"/>
              <a:ea typeface="+mn-ea"/>
              <a:cs typeface="+mn-cs"/>
            </a:endParaRPr>
          </a:p>
        </p:txBody>
      </p:sp>
      <p:sp>
        <p:nvSpPr>
          <p:cNvPr id="7" name="AutoShape 2" descr="https://powerpoint.dod.online.office365.us/pods/GetClipboardImage.ashx?Id=0b4b7cab-0c84-461c-8b32-97f88da1961b&amp;DC=GX3&amp;pkey=afaa87b8-d059-4f1a-84ed-5dc04a5055f4&amp;wdwaccluster=GX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AutoShape 4" descr="https://powerpoint.dod.online.office365.us/pods/GetClipboardImage.ashx?Id=0b4b7cab-0c84-461c-8b32-97f88da1961b&amp;DC=GX3&amp;pkey=afaa87b8-d059-4f1a-84ed-5dc04a5055f4&amp;wdwaccluster=GX3"/>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052" name="Picture 4" descr="Nuclear Regulatory Commission (U.S.)">
            <a:extLst>
              <a:ext uri="{FF2B5EF4-FFF2-40B4-BE49-F238E27FC236}">
                <a16:creationId xmlns:a16="http://schemas.microsoft.com/office/drawing/2014/main" id="{55FFDB50-54E2-46D1-BABA-47DBE38C58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0458" y="4821273"/>
            <a:ext cx="1018588" cy="10160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ogo: Seal of the United States Department of Energy (shaded) | NOIRLab">
            <a:extLst>
              <a:ext uri="{FF2B5EF4-FFF2-40B4-BE49-F238E27FC236}">
                <a16:creationId xmlns:a16="http://schemas.microsoft.com/office/drawing/2014/main" id="{359CB7D5-54D9-4088-8BD1-523743EEC8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8186" y="4821273"/>
            <a:ext cx="1016042" cy="10160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tate of Alaska Patches M-Z">
            <a:extLst>
              <a:ext uri="{FF2B5EF4-FFF2-40B4-BE49-F238E27FC236}">
                <a16:creationId xmlns:a16="http://schemas.microsoft.com/office/drawing/2014/main" id="{3C9F3103-6A71-4D69-B3EC-545EDCA6E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5962" y="3076472"/>
            <a:ext cx="1220245" cy="126581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al_of_the_Defense_Logistics_Agency - MSI">
            <a:extLst>
              <a:ext uri="{FF2B5EF4-FFF2-40B4-BE49-F238E27FC236}">
                <a16:creationId xmlns:a16="http://schemas.microsoft.com/office/drawing/2014/main" id="{87432B19-1E0A-4C7A-9FB1-FDA76953EC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7203" y="3133438"/>
            <a:ext cx="947104" cy="1151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DD0A98A-71C0-484C-B7F5-6C285CFF02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4783" y="2158598"/>
            <a:ext cx="1063644" cy="10636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AA8B6E9-3731-3574-CE46-6C81B877EE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89423" y="2171847"/>
            <a:ext cx="1623181" cy="16053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C57E6D-D08F-5BA4-FB4D-57A8B5791E48}"/>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1346594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bwMode="auto">
          <a:xfrm>
            <a:off x="3007332" y="2597486"/>
            <a:ext cx="3141294" cy="3028208"/>
          </a:xfrm>
          <a:prstGeom prst="ellipse">
            <a:avLst/>
          </a:prstGeom>
          <a:noFill/>
          <a:ln w="762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p:txBody>
          <a:bodyPr/>
          <a:lstStyle/>
          <a:p>
            <a:r>
              <a:rPr lang="en-US" sz="3200"/>
              <a:t>Partner</a:t>
            </a:r>
            <a:br>
              <a:rPr lang="en-US" sz="3200"/>
            </a:br>
            <a:r>
              <a:rPr lang="en-US" sz="3200"/>
              <a:t>Information Sharing</a:t>
            </a:r>
            <a:endParaRPr lang="en-US" sz="2000"/>
          </a:p>
        </p:txBody>
      </p:sp>
      <p:sp>
        <p:nvSpPr>
          <p:cNvPr id="3" name="Content Placeholder 2"/>
          <p:cNvSpPr>
            <a:spLocks noGrp="1"/>
          </p:cNvSpPr>
          <p:nvPr>
            <p:ph idx="1"/>
          </p:nvPr>
        </p:nvSpPr>
        <p:spPr/>
        <p:txBody>
          <a:bodyPr/>
          <a:lstStyle/>
          <a:p>
            <a:pPr marL="0" indent="0" algn="ctr">
              <a:buNone/>
            </a:pPr>
            <a:r>
              <a:rPr lang="en-US" sz="2800"/>
              <a:t>Roundtable Partner Updates: DLA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2C9B59-88C2-43FB-860F-26EF912DE25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EEECE1"/>
              </a:solidFill>
              <a:effectLst/>
              <a:uLnTx/>
              <a:uFillTx/>
              <a:latin typeface="Calibri"/>
              <a:ea typeface="+mn-ea"/>
              <a:cs typeface="+mn-cs"/>
            </a:endParaRPr>
          </a:p>
        </p:txBody>
      </p:sp>
      <p:sp>
        <p:nvSpPr>
          <p:cNvPr id="7" name="AutoShape 2" descr="https://powerpoint.dod.online.office365.us/pods/GetClipboardImage.ashx?Id=0b4b7cab-0c84-461c-8b32-97f88da1961b&amp;DC=GX3&amp;pkey=afaa87b8-d059-4f1a-84ed-5dc04a5055f4&amp;wdwaccluster=GX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AutoShape 4" descr="https://powerpoint.dod.online.office365.us/pods/GetClipboardImage.ashx?Id=0b4b7cab-0c84-461c-8b32-97f88da1961b&amp;DC=GX3&amp;pkey=afaa87b8-d059-4f1a-84ed-5dc04a5055f4&amp;wdwaccluster=GX3"/>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052" name="Picture 4" descr="Nuclear Regulatory Commission (U.S.)">
            <a:extLst>
              <a:ext uri="{FF2B5EF4-FFF2-40B4-BE49-F238E27FC236}">
                <a16:creationId xmlns:a16="http://schemas.microsoft.com/office/drawing/2014/main" id="{55FFDB50-54E2-46D1-BABA-47DBE38C58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0458" y="4821273"/>
            <a:ext cx="1018588" cy="10160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ogo: Seal of the United States Department of Energy (shaded) | NOIRLab">
            <a:extLst>
              <a:ext uri="{FF2B5EF4-FFF2-40B4-BE49-F238E27FC236}">
                <a16:creationId xmlns:a16="http://schemas.microsoft.com/office/drawing/2014/main" id="{359CB7D5-54D9-4088-8BD1-523743EEC8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8186" y="4821273"/>
            <a:ext cx="1016042" cy="10160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tate of Alaska Patches M-Z">
            <a:extLst>
              <a:ext uri="{FF2B5EF4-FFF2-40B4-BE49-F238E27FC236}">
                <a16:creationId xmlns:a16="http://schemas.microsoft.com/office/drawing/2014/main" id="{3C9F3103-6A71-4D69-B3EC-545EDCA6E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5962" y="3076472"/>
            <a:ext cx="1220245" cy="126581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al_of_the_Defense_Logistics_Agency - MSI">
            <a:extLst>
              <a:ext uri="{FF2B5EF4-FFF2-40B4-BE49-F238E27FC236}">
                <a16:creationId xmlns:a16="http://schemas.microsoft.com/office/drawing/2014/main" id="{87432B19-1E0A-4C7A-9FB1-FDA76953EC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7203" y="3133438"/>
            <a:ext cx="947104" cy="11518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Seal_of_the_Defense_Logistics_Agency - MSI">
            <a:extLst>
              <a:ext uri="{FF2B5EF4-FFF2-40B4-BE49-F238E27FC236}">
                <a16:creationId xmlns:a16="http://schemas.microsoft.com/office/drawing/2014/main" id="{D7E5DB02-4CC6-4CFE-ACB4-8526C91CD29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8054" y="1965759"/>
            <a:ext cx="1815602" cy="22081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DD0A98A-71C0-484C-B7F5-6C285CFF02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4783" y="2158598"/>
            <a:ext cx="1063644" cy="10636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426F824-6C34-245A-7FD3-A6D3C71C772E}"/>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2098865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bwMode="auto">
          <a:xfrm>
            <a:off x="3007332" y="2597486"/>
            <a:ext cx="3141294" cy="3028208"/>
          </a:xfrm>
          <a:prstGeom prst="ellipse">
            <a:avLst/>
          </a:prstGeom>
          <a:noFill/>
          <a:ln w="762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p:txBody>
          <a:bodyPr/>
          <a:lstStyle/>
          <a:p>
            <a:r>
              <a:rPr lang="en-US" sz="3200"/>
              <a:t>Partner</a:t>
            </a:r>
            <a:br>
              <a:rPr lang="en-US" sz="3200"/>
            </a:br>
            <a:r>
              <a:rPr lang="en-US" sz="3200"/>
              <a:t>Information Sharing</a:t>
            </a:r>
            <a:endParaRPr lang="en-US" sz="2000"/>
          </a:p>
        </p:txBody>
      </p:sp>
      <p:sp>
        <p:nvSpPr>
          <p:cNvPr id="3" name="Content Placeholder 2"/>
          <p:cNvSpPr>
            <a:spLocks noGrp="1"/>
          </p:cNvSpPr>
          <p:nvPr>
            <p:ph idx="1"/>
          </p:nvPr>
        </p:nvSpPr>
        <p:spPr/>
        <p:txBody>
          <a:bodyPr/>
          <a:lstStyle/>
          <a:p>
            <a:pPr marL="0" indent="0" algn="ctr">
              <a:buNone/>
            </a:pPr>
            <a:r>
              <a:rPr lang="en-US" sz="2800"/>
              <a:t>Roundtable Partner Updates: DOE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2C9B59-88C2-43FB-860F-26EF912DE25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EEECE1"/>
              </a:solidFill>
              <a:effectLst/>
              <a:uLnTx/>
              <a:uFillTx/>
              <a:latin typeface="Calibri"/>
              <a:ea typeface="+mn-ea"/>
              <a:cs typeface="+mn-cs"/>
            </a:endParaRPr>
          </a:p>
        </p:txBody>
      </p:sp>
      <p:sp>
        <p:nvSpPr>
          <p:cNvPr id="7" name="AutoShape 2" descr="https://powerpoint.dod.online.office365.us/pods/GetClipboardImage.ashx?Id=0b4b7cab-0c84-461c-8b32-97f88da1961b&amp;DC=GX3&amp;pkey=afaa87b8-d059-4f1a-84ed-5dc04a5055f4&amp;wdwaccluster=GX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AutoShape 4" descr="https://powerpoint.dod.online.office365.us/pods/GetClipboardImage.ashx?Id=0b4b7cab-0c84-461c-8b32-97f88da1961b&amp;DC=GX3&amp;pkey=afaa87b8-d059-4f1a-84ed-5dc04a5055f4&amp;wdwaccluster=GX3"/>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052" name="Picture 4" descr="Nuclear Regulatory Commission (U.S.)">
            <a:extLst>
              <a:ext uri="{FF2B5EF4-FFF2-40B4-BE49-F238E27FC236}">
                <a16:creationId xmlns:a16="http://schemas.microsoft.com/office/drawing/2014/main" id="{55FFDB50-54E2-46D1-BABA-47DBE38C58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0458" y="4821273"/>
            <a:ext cx="1018588" cy="10160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ogo: Seal of the United States Department of Energy (shaded) | NOIRLab">
            <a:extLst>
              <a:ext uri="{FF2B5EF4-FFF2-40B4-BE49-F238E27FC236}">
                <a16:creationId xmlns:a16="http://schemas.microsoft.com/office/drawing/2014/main" id="{359CB7D5-54D9-4088-8BD1-523743EEC8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8186" y="4821273"/>
            <a:ext cx="1016042" cy="10160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tate of Alaska Patches M-Z">
            <a:extLst>
              <a:ext uri="{FF2B5EF4-FFF2-40B4-BE49-F238E27FC236}">
                <a16:creationId xmlns:a16="http://schemas.microsoft.com/office/drawing/2014/main" id="{3C9F3103-6A71-4D69-B3EC-545EDCA6E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5962" y="3076472"/>
            <a:ext cx="1220245" cy="126581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al_of_the_Defense_Logistics_Agency - MSI">
            <a:extLst>
              <a:ext uri="{FF2B5EF4-FFF2-40B4-BE49-F238E27FC236}">
                <a16:creationId xmlns:a16="http://schemas.microsoft.com/office/drawing/2014/main" id="{87432B19-1E0A-4C7A-9FB1-FDA76953EC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7203" y="3133438"/>
            <a:ext cx="947104" cy="1151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DD0A98A-71C0-484C-B7F5-6C285CFF02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4783" y="2158598"/>
            <a:ext cx="1063644" cy="10636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Logo: Seal of the United States Department of Energy (shaded) | NOIRLab">
            <a:extLst>
              <a:ext uri="{FF2B5EF4-FFF2-40B4-BE49-F238E27FC236}">
                <a16:creationId xmlns:a16="http://schemas.microsoft.com/office/drawing/2014/main" id="{05F4E87E-0444-40E5-AD3F-86113D1A05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8763" y="1977950"/>
            <a:ext cx="2132232" cy="21322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A24A24-8D2D-C31D-A671-2238A1D89F38}"/>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2106288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bwMode="auto">
          <a:xfrm>
            <a:off x="3007332" y="2597486"/>
            <a:ext cx="3141294" cy="3028208"/>
          </a:xfrm>
          <a:prstGeom prst="ellipse">
            <a:avLst/>
          </a:prstGeom>
          <a:noFill/>
          <a:ln w="762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p:txBody>
          <a:bodyPr/>
          <a:lstStyle/>
          <a:p>
            <a:r>
              <a:rPr lang="en-US" sz="3200"/>
              <a:t>Partner</a:t>
            </a:r>
            <a:br>
              <a:rPr lang="en-US" sz="3200"/>
            </a:br>
            <a:r>
              <a:rPr lang="en-US" sz="3200"/>
              <a:t>Information Sharing</a:t>
            </a:r>
            <a:endParaRPr lang="en-US" sz="2000"/>
          </a:p>
        </p:txBody>
      </p:sp>
      <p:sp>
        <p:nvSpPr>
          <p:cNvPr id="3" name="Content Placeholder 2"/>
          <p:cNvSpPr>
            <a:spLocks noGrp="1"/>
          </p:cNvSpPr>
          <p:nvPr>
            <p:ph idx="1"/>
          </p:nvPr>
        </p:nvSpPr>
        <p:spPr/>
        <p:txBody>
          <a:bodyPr/>
          <a:lstStyle/>
          <a:p>
            <a:pPr marL="0" indent="0" algn="ctr">
              <a:buNone/>
            </a:pPr>
            <a:r>
              <a:rPr lang="en-US" sz="2800"/>
              <a:t>Roundtable Partner Updates: INL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2C9B59-88C2-43FB-860F-26EF912DE25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EEECE1"/>
              </a:solidFill>
              <a:effectLst/>
              <a:uLnTx/>
              <a:uFillTx/>
              <a:latin typeface="Calibri"/>
              <a:ea typeface="+mn-ea"/>
              <a:cs typeface="+mn-cs"/>
            </a:endParaRPr>
          </a:p>
        </p:txBody>
      </p:sp>
      <p:sp>
        <p:nvSpPr>
          <p:cNvPr id="7" name="AutoShape 2" descr="https://powerpoint.dod.online.office365.us/pods/GetClipboardImage.ashx?Id=0b4b7cab-0c84-461c-8b32-97f88da1961b&amp;DC=GX3&amp;pkey=afaa87b8-d059-4f1a-84ed-5dc04a5055f4&amp;wdwaccluster=GX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AutoShape 4" descr="https://powerpoint.dod.online.office365.us/pods/GetClipboardImage.ashx?Id=0b4b7cab-0c84-461c-8b32-97f88da1961b&amp;DC=GX3&amp;pkey=afaa87b8-d059-4f1a-84ed-5dc04a5055f4&amp;wdwaccluster=GX3"/>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052" name="Picture 4" descr="Nuclear Regulatory Commission (U.S.)">
            <a:extLst>
              <a:ext uri="{FF2B5EF4-FFF2-40B4-BE49-F238E27FC236}">
                <a16:creationId xmlns:a16="http://schemas.microsoft.com/office/drawing/2014/main" id="{55FFDB50-54E2-46D1-BABA-47DBE38C58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0458" y="4821273"/>
            <a:ext cx="1018588" cy="10160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ogo: Seal of the United States Department of Energy (shaded) | NOIRLab">
            <a:extLst>
              <a:ext uri="{FF2B5EF4-FFF2-40B4-BE49-F238E27FC236}">
                <a16:creationId xmlns:a16="http://schemas.microsoft.com/office/drawing/2014/main" id="{359CB7D5-54D9-4088-8BD1-523743EEC8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8186" y="4821273"/>
            <a:ext cx="1016042" cy="10160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tate of Alaska Patches M-Z">
            <a:extLst>
              <a:ext uri="{FF2B5EF4-FFF2-40B4-BE49-F238E27FC236}">
                <a16:creationId xmlns:a16="http://schemas.microsoft.com/office/drawing/2014/main" id="{3C9F3103-6A71-4D69-B3EC-545EDCA6E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5962" y="3076472"/>
            <a:ext cx="1220245" cy="126581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al_of_the_Defense_Logistics_Agency - MSI">
            <a:extLst>
              <a:ext uri="{FF2B5EF4-FFF2-40B4-BE49-F238E27FC236}">
                <a16:creationId xmlns:a16="http://schemas.microsoft.com/office/drawing/2014/main" id="{87432B19-1E0A-4C7A-9FB1-FDA76953EC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7203" y="3133438"/>
            <a:ext cx="947104" cy="1151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DD0A98A-71C0-484C-B7F5-6C285CFF02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4783" y="2158598"/>
            <a:ext cx="1063644" cy="10636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me - Idaho National Laboratory">
            <a:extLst>
              <a:ext uri="{FF2B5EF4-FFF2-40B4-BE49-F238E27FC236}">
                <a16:creationId xmlns:a16="http://schemas.microsoft.com/office/drawing/2014/main" id="{BDD28509-F2D9-2E11-8343-C4C36C81285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71312"/>
          <a:stretch/>
        </p:blipFill>
        <p:spPr bwMode="auto">
          <a:xfrm>
            <a:off x="6543356" y="2071346"/>
            <a:ext cx="2390132" cy="12381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01DAA9-5921-0600-52EF-A13FFA3149A7}"/>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1754090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bwMode="auto">
          <a:xfrm>
            <a:off x="3007332" y="2597486"/>
            <a:ext cx="3141294" cy="3028208"/>
          </a:xfrm>
          <a:prstGeom prst="ellipse">
            <a:avLst/>
          </a:prstGeom>
          <a:noFill/>
          <a:ln w="762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p:txBody>
          <a:bodyPr/>
          <a:lstStyle/>
          <a:p>
            <a:r>
              <a:rPr lang="en-US" sz="3200"/>
              <a:t>Partner</a:t>
            </a:r>
            <a:br>
              <a:rPr lang="en-US" sz="3200"/>
            </a:br>
            <a:r>
              <a:rPr lang="en-US" sz="3200"/>
              <a:t>Information Sharing</a:t>
            </a:r>
            <a:endParaRPr lang="en-US" sz="2000"/>
          </a:p>
        </p:txBody>
      </p:sp>
      <p:sp>
        <p:nvSpPr>
          <p:cNvPr id="3" name="Content Placeholder 2"/>
          <p:cNvSpPr>
            <a:spLocks noGrp="1"/>
          </p:cNvSpPr>
          <p:nvPr>
            <p:ph idx="1"/>
          </p:nvPr>
        </p:nvSpPr>
        <p:spPr/>
        <p:txBody>
          <a:bodyPr/>
          <a:lstStyle/>
          <a:p>
            <a:pPr marL="0" indent="0" algn="ctr">
              <a:buNone/>
            </a:pPr>
            <a:r>
              <a:rPr lang="en-US" sz="2800"/>
              <a:t>Roundtable Partner Updates: NRC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2C9B59-88C2-43FB-860F-26EF912DE25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EEECE1"/>
              </a:solidFill>
              <a:effectLst/>
              <a:uLnTx/>
              <a:uFillTx/>
              <a:latin typeface="Calibri"/>
              <a:ea typeface="+mn-ea"/>
              <a:cs typeface="+mn-cs"/>
            </a:endParaRPr>
          </a:p>
        </p:txBody>
      </p:sp>
      <p:sp>
        <p:nvSpPr>
          <p:cNvPr id="7" name="AutoShape 2" descr="https://powerpoint.dod.online.office365.us/pods/GetClipboardImage.ashx?Id=0b4b7cab-0c84-461c-8b32-97f88da1961b&amp;DC=GX3&amp;pkey=afaa87b8-d059-4f1a-84ed-5dc04a5055f4&amp;wdwaccluster=GX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AutoShape 4" descr="https://powerpoint.dod.online.office365.us/pods/GetClipboardImage.ashx?Id=0b4b7cab-0c84-461c-8b32-97f88da1961b&amp;DC=GX3&amp;pkey=afaa87b8-d059-4f1a-84ed-5dc04a5055f4&amp;wdwaccluster=GX3"/>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052" name="Picture 4" descr="Nuclear Regulatory Commission (U.S.)">
            <a:extLst>
              <a:ext uri="{FF2B5EF4-FFF2-40B4-BE49-F238E27FC236}">
                <a16:creationId xmlns:a16="http://schemas.microsoft.com/office/drawing/2014/main" id="{55FFDB50-54E2-46D1-BABA-47DBE38C58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0458" y="4821273"/>
            <a:ext cx="1018588" cy="10160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ogo: Seal of the United States Department of Energy (shaded) | NOIRLab">
            <a:extLst>
              <a:ext uri="{FF2B5EF4-FFF2-40B4-BE49-F238E27FC236}">
                <a16:creationId xmlns:a16="http://schemas.microsoft.com/office/drawing/2014/main" id="{359CB7D5-54D9-4088-8BD1-523743EEC8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8186" y="4821273"/>
            <a:ext cx="1016042" cy="10160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tate of Alaska Patches M-Z">
            <a:extLst>
              <a:ext uri="{FF2B5EF4-FFF2-40B4-BE49-F238E27FC236}">
                <a16:creationId xmlns:a16="http://schemas.microsoft.com/office/drawing/2014/main" id="{3C9F3103-6A71-4D69-B3EC-545EDCA6E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5962" y="3076472"/>
            <a:ext cx="1220245" cy="126581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al_of_the_Defense_Logistics_Agency - MSI">
            <a:extLst>
              <a:ext uri="{FF2B5EF4-FFF2-40B4-BE49-F238E27FC236}">
                <a16:creationId xmlns:a16="http://schemas.microsoft.com/office/drawing/2014/main" id="{87432B19-1E0A-4C7A-9FB1-FDA76953EC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7203" y="3133438"/>
            <a:ext cx="947104" cy="1151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DD0A98A-71C0-484C-B7F5-6C285CFF02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4783" y="2158598"/>
            <a:ext cx="1063644" cy="10636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Nuclear Regulatory Commission (U.S.)">
            <a:extLst>
              <a:ext uri="{FF2B5EF4-FFF2-40B4-BE49-F238E27FC236}">
                <a16:creationId xmlns:a16="http://schemas.microsoft.com/office/drawing/2014/main" id="{A47C73D2-2F92-4624-8946-1B386A1EE9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2505" y="1989781"/>
            <a:ext cx="2097937" cy="209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A8ED7E-A17F-116C-6441-66892D15FE89}"/>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581407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4C1AB-3C26-DA9A-3D17-FA4032E4FD96}"/>
              </a:ext>
            </a:extLst>
          </p:cNvPr>
          <p:cNvSpPr>
            <a:spLocks noGrp="1"/>
          </p:cNvSpPr>
          <p:nvPr>
            <p:ph type="title"/>
          </p:nvPr>
        </p:nvSpPr>
        <p:spPr>
          <a:xfrm>
            <a:off x="685800" y="2832100"/>
            <a:ext cx="7772400" cy="1362075"/>
          </a:xfrm>
        </p:spPr>
        <p:txBody>
          <a:bodyPr/>
          <a:lstStyle/>
          <a:p>
            <a:r>
              <a:rPr lang="en-US"/>
              <a:t>Opening remarks </a:t>
            </a:r>
          </a:p>
        </p:txBody>
      </p:sp>
      <p:sp>
        <p:nvSpPr>
          <p:cNvPr id="3" name="Text Placeholder 2">
            <a:extLst>
              <a:ext uri="{FF2B5EF4-FFF2-40B4-BE49-F238E27FC236}">
                <a16:creationId xmlns:a16="http://schemas.microsoft.com/office/drawing/2014/main" id="{F65E864F-EC8D-5DD6-5277-BF18A3546458}"/>
              </a:ext>
            </a:extLst>
          </p:cNvPr>
          <p:cNvSpPr>
            <a:spLocks noGrp="1"/>
          </p:cNvSpPr>
          <p:nvPr>
            <p:ph type="body" idx="1"/>
          </p:nvPr>
        </p:nvSpPr>
        <p:spPr>
          <a:xfrm>
            <a:off x="685800" y="3160713"/>
            <a:ext cx="7772400" cy="1500187"/>
          </a:xfrm>
        </p:spPr>
        <p:txBody>
          <a:bodyPr/>
          <a:lstStyle/>
          <a:p>
            <a:pPr>
              <a:spcBef>
                <a:spcPts val="0"/>
              </a:spcBef>
            </a:pPr>
            <a:r>
              <a:rPr lang="en-US"/>
              <a:t>Ms. Nancy Balkus</a:t>
            </a:r>
          </a:p>
          <a:p>
            <a:pPr>
              <a:spcBef>
                <a:spcPts val="0"/>
              </a:spcBef>
            </a:pPr>
            <a:r>
              <a:rPr lang="en-US"/>
              <a:t>Deputy Assistant Secretary of the Air Force</a:t>
            </a:r>
          </a:p>
          <a:p>
            <a:pPr>
              <a:spcBef>
                <a:spcPts val="0"/>
              </a:spcBef>
            </a:pPr>
            <a:r>
              <a:rPr lang="en-US"/>
              <a:t>(Infrastructure, Energy, and Environment) </a:t>
            </a:r>
          </a:p>
        </p:txBody>
      </p:sp>
      <p:sp>
        <p:nvSpPr>
          <p:cNvPr id="4" name="Slide Number Placeholder 3">
            <a:extLst>
              <a:ext uri="{FF2B5EF4-FFF2-40B4-BE49-F238E27FC236}">
                <a16:creationId xmlns:a16="http://schemas.microsoft.com/office/drawing/2014/main" id="{1F3A43D6-7FF0-C57B-8634-0B25D4D9A2C4}"/>
              </a:ext>
            </a:extLst>
          </p:cNvPr>
          <p:cNvSpPr>
            <a:spLocks noGrp="1"/>
          </p:cNvSpPr>
          <p:nvPr>
            <p:ph type="sldNum" sz="quarter" idx="11"/>
          </p:nvPr>
        </p:nvSpPr>
        <p:spPr/>
        <p:txBody>
          <a:bodyPr/>
          <a:lstStyle/>
          <a:p>
            <a:pPr>
              <a:defRPr/>
            </a:pPr>
            <a:fld id="{F01A9769-CB2C-446A-8CC2-E9BC07E77AD5}" type="slidenum">
              <a:rPr lang="en-US" altLang="en-US" smtClean="0"/>
              <a:pPr>
                <a:defRPr/>
              </a:pPr>
              <a:t>3</a:t>
            </a:fld>
            <a:endParaRPr lang="en-US" altLang="en-US">
              <a:solidFill>
                <a:schemeClr val="bg2"/>
              </a:solidFill>
            </a:endParaRPr>
          </a:p>
        </p:txBody>
      </p:sp>
      <p:sp>
        <p:nvSpPr>
          <p:cNvPr id="5" name="TextBox 2">
            <a:extLst>
              <a:ext uri="{FF2B5EF4-FFF2-40B4-BE49-F238E27FC236}">
                <a16:creationId xmlns:a16="http://schemas.microsoft.com/office/drawing/2014/main" id="{7A530EBE-8296-10C7-5EAF-8BE881761112}"/>
              </a:ext>
            </a:extLst>
          </p:cNvPr>
          <p:cNvSpPr txBox="1"/>
          <p:nvPr/>
        </p:nvSpPr>
        <p:spPr>
          <a:xfrm>
            <a:off x="3811488" y="6521648"/>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pic>
        <p:nvPicPr>
          <p:cNvPr id="6" name="Picture 5">
            <a:extLst>
              <a:ext uri="{FF2B5EF4-FFF2-40B4-BE49-F238E27FC236}">
                <a16:creationId xmlns:a16="http://schemas.microsoft.com/office/drawing/2014/main" id="{47D7C534-9766-64C3-9BBC-A499EDD911CA}"/>
              </a:ext>
            </a:extLst>
          </p:cNvPr>
          <p:cNvPicPr>
            <a:picLocks noChangeAspect="1"/>
          </p:cNvPicPr>
          <p:nvPr/>
        </p:nvPicPr>
        <p:blipFill>
          <a:blip r:embed="rId3"/>
          <a:stretch>
            <a:fillRect/>
          </a:stretch>
        </p:blipFill>
        <p:spPr>
          <a:xfrm>
            <a:off x="6237514" y="2443763"/>
            <a:ext cx="2743200" cy="2558303"/>
          </a:xfrm>
          <a:prstGeom prst="rect">
            <a:avLst/>
          </a:prstGeom>
        </p:spPr>
      </p:pic>
    </p:spTree>
    <p:extLst>
      <p:ext uri="{BB962C8B-B14F-4D97-AF65-F5344CB8AC3E}">
        <p14:creationId xmlns:p14="http://schemas.microsoft.com/office/powerpoint/2010/main" val="727306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4EFE1-5E96-42EB-8834-960735669894}"/>
              </a:ext>
            </a:extLst>
          </p:cNvPr>
          <p:cNvSpPr>
            <a:spLocks noGrp="1"/>
          </p:cNvSpPr>
          <p:nvPr>
            <p:ph type="title"/>
          </p:nvPr>
        </p:nvSpPr>
        <p:spPr>
          <a:xfrm>
            <a:off x="1000125" y="2857500"/>
            <a:ext cx="7143750" cy="1143000"/>
          </a:xfrm>
        </p:spPr>
        <p:txBody>
          <a:bodyPr/>
          <a:lstStyle/>
          <a:p>
            <a:pPr algn="ctr"/>
            <a:r>
              <a:rPr lang="en-US"/>
              <a:t>Updates and Discussion</a:t>
            </a:r>
          </a:p>
        </p:txBody>
      </p:sp>
      <p:sp>
        <p:nvSpPr>
          <p:cNvPr id="4" name="Slide Number Placeholder 3">
            <a:extLst>
              <a:ext uri="{FF2B5EF4-FFF2-40B4-BE49-F238E27FC236}">
                <a16:creationId xmlns:a16="http://schemas.microsoft.com/office/drawing/2014/main" id="{6BC51173-AB93-4168-BB70-A35A23E63E5B}"/>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17D948-D6B6-4C31-A8A1-E4B41CF766E8}" type="slidenum">
              <a:rPr kumimoji="0" lang="en-US" altLang="en-US" sz="1000" b="0" i="0" u="none" strike="noStrike" kern="1200" cap="none" spc="0" normalizeH="0" baseline="0" noProof="0" smtClean="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1216E2F9-49F3-BD5E-FF3B-219C83FA13D5}"/>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2999591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C1BF5E-3297-02D5-1FE2-17358C8BF41F}"/>
              </a:ext>
            </a:extLst>
          </p:cNvPr>
          <p:cNvSpPr>
            <a:spLocks noGrp="1"/>
          </p:cNvSpPr>
          <p:nvPr>
            <p:ph type="title"/>
          </p:nvPr>
        </p:nvSpPr>
        <p:spPr/>
        <p:txBody>
          <a:bodyPr/>
          <a:lstStyle/>
          <a:p>
            <a:r>
              <a:rPr lang="en-US"/>
              <a:t>Local Leadership Update</a:t>
            </a:r>
          </a:p>
        </p:txBody>
      </p:sp>
      <p:sp>
        <p:nvSpPr>
          <p:cNvPr id="4" name="Slide Number Placeholder 3">
            <a:extLst>
              <a:ext uri="{FF2B5EF4-FFF2-40B4-BE49-F238E27FC236}">
                <a16:creationId xmlns:a16="http://schemas.microsoft.com/office/drawing/2014/main" id="{6BC51173-AB93-4168-BB70-A35A23E63E5B}"/>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17D948-D6B6-4C31-A8A1-E4B41CF766E8}" type="slidenum">
              <a:rPr kumimoji="0" lang="en-US" altLang="en-US" sz="1000" b="0" i="0" u="none" strike="noStrike" kern="1200" cap="none" spc="0" normalizeH="0" baseline="0" noProof="0" smtClean="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
        <p:nvSpPr>
          <p:cNvPr id="6" name="Title 1">
            <a:extLst>
              <a:ext uri="{FF2B5EF4-FFF2-40B4-BE49-F238E27FC236}">
                <a16:creationId xmlns:a16="http://schemas.microsoft.com/office/drawing/2014/main" id="{C09FDA66-D2F2-8DE3-7D34-8F3ACCC38ADD}"/>
              </a:ext>
            </a:extLst>
          </p:cNvPr>
          <p:cNvSpPr txBox="1">
            <a:spLocks/>
          </p:cNvSpPr>
          <p:nvPr/>
        </p:nvSpPr>
        <p:spPr bwMode="auto">
          <a:xfrm>
            <a:off x="1000125" y="2436876"/>
            <a:ext cx="7143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151C77"/>
                </a:solidFill>
                <a:effectLst/>
                <a:uLnTx/>
                <a:uFillTx/>
                <a:latin typeface="Arial"/>
                <a:ea typeface="+mj-ea"/>
                <a:cs typeface="+mj-cs"/>
              </a:rPr>
              <a:t>Tanana Chiefs Conference </a:t>
            </a:r>
          </a:p>
        </p:txBody>
      </p:sp>
      <p:pic>
        <p:nvPicPr>
          <p:cNvPr id="2050" name="Picture 2" descr="Donors &amp; volunteers support Breadline to feed the Hungry in Fairbanks, AK">
            <a:extLst>
              <a:ext uri="{FF2B5EF4-FFF2-40B4-BE49-F238E27FC236}">
                <a16:creationId xmlns:a16="http://schemas.microsoft.com/office/drawing/2014/main" id="{F90246D9-91E2-026C-0631-3FEB8B397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336" y="3099816"/>
            <a:ext cx="3182112" cy="23865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5322BF-3E4C-4B8B-B859-65FE10015AD8}"/>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469732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8858-AE02-ACDE-533C-6730C7A6ABB3}"/>
              </a:ext>
            </a:extLst>
          </p:cNvPr>
          <p:cNvSpPr>
            <a:spLocks noGrp="1"/>
          </p:cNvSpPr>
          <p:nvPr>
            <p:ph type="title"/>
          </p:nvPr>
        </p:nvSpPr>
        <p:spPr/>
        <p:txBody>
          <a:bodyPr/>
          <a:lstStyle/>
          <a:p>
            <a:r>
              <a:rPr lang="en-US"/>
              <a:t>Local Leadership Update</a:t>
            </a:r>
          </a:p>
        </p:txBody>
      </p:sp>
      <p:sp>
        <p:nvSpPr>
          <p:cNvPr id="4" name="Slide Number Placeholder 3">
            <a:extLst>
              <a:ext uri="{FF2B5EF4-FFF2-40B4-BE49-F238E27FC236}">
                <a16:creationId xmlns:a16="http://schemas.microsoft.com/office/drawing/2014/main" id="{51424202-865B-F7EF-B7FF-E2776FFC9392}"/>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17D948-D6B6-4C31-A8A1-E4B41CF766E8}" type="slidenum">
              <a:rPr kumimoji="0" lang="en-US" altLang="en-US" sz="1000" b="0" i="0" u="none" strike="noStrike" kern="1200" cap="none" spc="0" normalizeH="0" baseline="0" noProof="0" dirty="0" smtClean="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
        <p:nvSpPr>
          <p:cNvPr id="5" name="Title 1">
            <a:extLst>
              <a:ext uri="{FF2B5EF4-FFF2-40B4-BE49-F238E27FC236}">
                <a16:creationId xmlns:a16="http://schemas.microsoft.com/office/drawing/2014/main" id="{7D455DF1-7718-4C39-767A-06049E455798}"/>
              </a:ext>
            </a:extLst>
          </p:cNvPr>
          <p:cNvSpPr txBox="1">
            <a:spLocks/>
          </p:cNvSpPr>
          <p:nvPr/>
        </p:nvSpPr>
        <p:spPr bwMode="auto">
          <a:xfrm>
            <a:off x="1000123" y="2480239"/>
            <a:ext cx="7143750" cy="112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151C77"/>
                </a:solidFill>
                <a:effectLst/>
                <a:uLnTx/>
                <a:uFillTx/>
                <a:latin typeface="Arial"/>
                <a:ea typeface="+mj-ea"/>
                <a:cs typeface="+mj-cs"/>
              </a:rPr>
              <a:t>Alaska Governor Dunleavy</a:t>
            </a:r>
          </a:p>
        </p:txBody>
      </p:sp>
      <p:pic>
        <p:nvPicPr>
          <p:cNvPr id="3074" name="Picture 2" descr="Seal of Alaska - Wikipedia">
            <a:extLst>
              <a:ext uri="{FF2B5EF4-FFF2-40B4-BE49-F238E27FC236}">
                <a16:creationId xmlns:a16="http://schemas.microsoft.com/office/drawing/2014/main" id="{A4D26268-0651-B55E-52C2-F59FC2CD7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9719" y="3857244"/>
            <a:ext cx="1904559" cy="18806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84ED8AB-D15E-D177-E8FD-AE154A867588}"/>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3082896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8858-AE02-ACDE-533C-6730C7A6ABB3}"/>
              </a:ext>
            </a:extLst>
          </p:cNvPr>
          <p:cNvSpPr>
            <a:spLocks noGrp="1"/>
          </p:cNvSpPr>
          <p:nvPr>
            <p:ph type="title"/>
          </p:nvPr>
        </p:nvSpPr>
        <p:spPr/>
        <p:txBody>
          <a:bodyPr/>
          <a:lstStyle/>
          <a:p>
            <a:r>
              <a:rPr lang="en-US"/>
              <a:t>Local Leadership Update</a:t>
            </a:r>
          </a:p>
        </p:txBody>
      </p:sp>
      <p:sp>
        <p:nvSpPr>
          <p:cNvPr id="4" name="Slide Number Placeholder 3">
            <a:extLst>
              <a:ext uri="{FF2B5EF4-FFF2-40B4-BE49-F238E27FC236}">
                <a16:creationId xmlns:a16="http://schemas.microsoft.com/office/drawing/2014/main" id="{51424202-865B-F7EF-B7FF-E2776FFC9392}"/>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17D948-D6B6-4C31-A8A1-E4B41CF766E8}" type="slidenum">
              <a:rPr kumimoji="0" lang="en-US" altLang="en-US" sz="1000" b="0" i="0" u="none" strike="noStrike" kern="1200" cap="none" spc="0" normalizeH="0" baseline="0" noProof="0" smtClean="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
        <p:nvSpPr>
          <p:cNvPr id="5" name="Title 1">
            <a:extLst>
              <a:ext uri="{FF2B5EF4-FFF2-40B4-BE49-F238E27FC236}">
                <a16:creationId xmlns:a16="http://schemas.microsoft.com/office/drawing/2014/main" id="{7D455DF1-7718-4C39-767A-06049E455798}"/>
              </a:ext>
            </a:extLst>
          </p:cNvPr>
          <p:cNvSpPr txBox="1">
            <a:spLocks/>
          </p:cNvSpPr>
          <p:nvPr/>
        </p:nvSpPr>
        <p:spPr bwMode="auto">
          <a:xfrm>
            <a:off x="1000123" y="2480239"/>
            <a:ext cx="7143750" cy="112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151C77"/>
                </a:solidFill>
                <a:effectLst/>
                <a:uLnTx/>
                <a:uFillTx/>
                <a:latin typeface="Arial"/>
                <a:ea typeface="+mj-ea"/>
                <a:cs typeface="+mj-cs"/>
              </a:rPr>
              <a:t>Alaska State Legislature</a:t>
            </a:r>
          </a:p>
        </p:txBody>
      </p:sp>
      <p:pic>
        <p:nvPicPr>
          <p:cNvPr id="3074" name="Picture 2" descr="Seal of Alaska - Wikipedia">
            <a:extLst>
              <a:ext uri="{FF2B5EF4-FFF2-40B4-BE49-F238E27FC236}">
                <a16:creationId xmlns:a16="http://schemas.microsoft.com/office/drawing/2014/main" id="{A4D26268-0651-B55E-52C2-F59FC2CD7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9719" y="3857244"/>
            <a:ext cx="1904559" cy="18806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25B8CA-9226-B941-D28A-6AA9C676B62A}"/>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134894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B0D88-3853-33B8-6024-4DA751A7B3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82560-A70B-0D07-EAC2-4C5894F4EDC5}"/>
              </a:ext>
            </a:extLst>
          </p:cNvPr>
          <p:cNvSpPr>
            <a:spLocks noGrp="1"/>
          </p:cNvSpPr>
          <p:nvPr>
            <p:ph type="title"/>
          </p:nvPr>
        </p:nvSpPr>
        <p:spPr/>
        <p:txBody>
          <a:bodyPr/>
          <a:lstStyle/>
          <a:p>
            <a:r>
              <a:rPr lang="en-US"/>
              <a:t>Local Leadership Update</a:t>
            </a:r>
          </a:p>
        </p:txBody>
      </p:sp>
      <p:sp>
        <p:nvSpPr>
          <p:cNvPr id="4" name="Slide Number Placeholder 3">
            <a:extLst>
              <a:ext uri="{FF2B5EF4-FFF2-40B4-BE49-F238E27FC236}">
                <a16:creationId xmlns:a16="http://schemas.microsoft.com/office/drawing/2014/main" id="{74CC6B92-AF5D-7BFE-30B8-D98E131D47F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17D948-D6B6-4C31-A8A1-E4B41CF766E8}" type="slidenum">
              <a:rPr kumimoji="0" lang="en-US" altLang="en-US" sz="1000" b="0" i="0" u="none" strike="noStrike" kern="1200" cap="none" spc="0" normalizeH="0" baseline="0" noProof="0" smtClean="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
        <p:nvSpPr>
          <p:cNvPr id="5" name="Title 1">
            <a:extLst>
              <a:ext uri="{FF2B5EF4-FFF2-40B4-BE49-F238E27FC236}">
                <a16:creationId xmlns:a16="http://schemas.microsoft.com/office/drawing/2014/main" id="{39E4DF05-BD50-6394-83D5-299F76CD41E5}"/>
              </a:ext>
            </a:extLst>
          </p:cNvPr>
          <p:cNvSpPr txBox="1">
            <a:spLocks/>
          </p:cNvSpPr>
          <p:nvPr/>
        </p:nvSpPr>
        <p:spPr bwMode="auto">
          <a:xfrm>
            <a:off x="1000123" y="2594539"/>
            <a:ext cx="7143750" cy="112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151C77"/>
                </a:solidFill>
                <a:effectLst/>
                <a:uLnTx/>
                <a:uFillTx/>
                <a:latin typeface="Arial"/>
                <a:ea typeface="+mj-ea"/>
                <a:cs typeface="+mj-cs"/>
              </a:rPr>
              <a:t>Alaska Department of Environmental Conservation</a:t>
            </a:r>
          </a:p>
        </p:txBody>
      </p:sp>
      <p:sp>
        <p:nvSpPr>
          <p:cNvPr id="6" name="TextBox 5">
            <a:extLst>
              <a:ext uri="{FF2B5EF4-FFF2-40B4-BE49-F238E27FC236}">
                <a16:creationId xmlns:a16="http://schemas.microsoft.com/office/drawing/2014/main" id="{4068BDC3-06CB-FB35-FB7A-43E090472E16}"/>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pic>
        <p:nvPicPr>
          <p:cNvPr id="15" name="Picture 10" descr="State of Alaska Patches M-Z">
            <a:extLst>
              <a:ext uri="{FF2B5EF4-FFF2-40B4-BE49-F238E27FC236}">
                <a16:creationId xmlns:a16="http://schemas.microsoft.com/office/drawing/2014/main" id="{DDFF9902-7AFA-4D11-94DE-70B465DB83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7" r="2293" b="8997"/>
          <a:stretch/>
        </p:blipFill>
        <p:spPr bwMode="auto">
          <a:xfrm>
            <a:off x="3427439" y="3900226"/>
            <a:ext cx="2289119" cy="2297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58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8858-AE02-ACDE-533C-6730C7A6ABB3}"/>
              </a:ext>
            </a:extLst>
          </p:cNvPr>
          <p:cNvSpPr>
            <a:spLocks noGrp="1"/>
          </p:cNvSpPr>
          <p:nvPr>
            <p:ph type="title"/>
          </p:nvPr>
        </p:nvSpPr>
        <p:spPr/>
        <p:txBody>
          <a:bodyPr/>
          <a:lstStyle/>
          <a:p>
            <a:r>
              <a:rPr lang="en-US"/>
              <a:t>Local Leadership Update</a:t>
            </a:r>
          </a:p>
        </p:txBody>
      </p:sp>
      <p:sp>
        <p:nvSpPr>
          <p:cNvPr id="4" name="Slide Number Placeholder 3">
            <a:extLst>
              <a:ext uri="{FF2B5EF4-FFF2-40B4-BE49-F238E27FC236}">
                <a16:creationId xmlns:a16="http://schemas.microsoft.com/office/drawing/2014/main" id="{51424202-865B-F7EF-B7FF-E2776FFC9392}"/>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17D948-D6B6-4C31-A8A1-E4B41CF766E8}" type="slidenum">
              <a:rPr kumimoji="0" lang="en-US" altLang="en-US" sz="1000" b="0" i="0" u="none" strike="noStrike" kern="1200" cap="none" spc="0" normalizeH="0" baseline="0" noProof="0" smtClean="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
        <p:nvSpPr>
          <p:cNvPr id="5" name="Title 1">
            <a:extLst>
              <a:ext uri="{FF2B5EF4-FFF2-40B4-BE49-F238E27FC236}">
                <a16:creationId xmlns:a16="http://schemas.microsoft.com/office/drawing/2014/main" id="{7D455DF1-7718-4C39-767A-06049E455798}"/>
              </a:ext>
            </a:extLst>
          </p:cNvPr>
          <p:cNvSpPr txBox="1">
            <a:spLocks/>
          </p:cNvSpPr>
          <p:nvPr/>
        </p:nvSpPr>
        <p:spPr bwMode="auto">
          <a:xfrm>
            <a:off x="1000125" y="2443734"/>
            <a:ext cx="7143750" cy="112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151C77"/>
                </a:solidFill>
                <a:effectLst/>
                <a:uLnTx/>
                <a:uFillTx/>
                <a:latin typeface="Arial"/>
                <a:ea typeface="+mj-ea"/>
                <a:cs typeface="+mj-cs"/>
              </a:rPr>
              <a:t>Fairbanks North Star Borough</a:t>
            </a:r>
          </a:p>
        </p:txBody>
      </p:sp>
      <p:pic>
        <p:nvPicPr>
          <p:cNvPr id="1026" name="Picture 2" descr="Home page">
            <a:extLst>
              <a:ext uri="{FF2B5EF4-FFF2-40B4-BE49-F238E27FC236}">
                <a16:creationId xmlns:a16="http://schemas.microsoft.com/office/drawing/2014/main" id="{EDD69D55-E80C-448A-D407-0B173B1216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326"/>
          <a:stretch/>
        </p:blipFill>
        <p:spPr bwMode="auto">
          <a:xfrm>
            <a:off x="2304178" y="3573018"/>
            <a:ext cx="4203139" cy="2007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324F04-E600-ED3E-592A-764C326C80DF}"/>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3617206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8858-AE02-ACDE-533C-6730C7A6ABB3}"/>
              </a:ext>
            </a:extLst>
          </p:cNvPr>
          <p:cNvSpPr>
            <a:spLocks noGrp="1"/>
          </p:cNvSpPr>
          <p:nvPr>
            <p:ph type="title"/>
          </p:nvPr>
        </p:nvSpPr>
        <p:spPr/>
        <p:txBody>
          <a:bodyPr/>
          <a:lstStyle/>
          <a:p>
            <a:r>
              <a:rPr lang="en-US"/>
              <a:t>Local Leadership Update</a:t>
            </a:r>
          </a:p>
        </p:txBody>
      </p:sp>
      <p:sp>
        <p:nvSpPr>
          <p:cNvPr id="4" name="Slide Number Placeholder 3">
            <a:extLst>
              <a:ext uri="{FF2B5EF4-FFF2-40B4-BE49-F238E27FC236}">
                <a16:creationId xmlns:a16="http://schemas.microsoft.com/office/drawing/2014/main" id="{51424202-865B-F7EF-B7FF-E2776FFC9392}"/>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17D948-D6B6-4C31-A8A1-E4B41CF766E8}" type="slidenum">
              <a:rPr kumimoji="0" lang="en-US" altLang="en-US" sz="1000" b="0" i="0" u="none" strike="noStrike" kern="1200" cap="none" spc="0" normalizeH="0" baseline="0" noProof="0" smtClean="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
        <p:nvSpPr>
          <p:cNvPr id="5" name="Title 1">
            <a:extLst>
              <a:ext uri="{FF2B5EF4-FFF2-40B4-BE49-F238E27FC236}">
                <a16:creationId xmlns:a16="http://schemas.microsoft.com/office/drawing/2014/main" id="{7D455DF1-7718-4C39-767A-06049E455798}"/>
              </a:ext>
            </a:extLst>
          </p:cNvPr>
          <p:cNvSpPr txBox="1">
            <a:spLocks/>
          </p:cNvSpPr>
          <p:nvPr/>
        </p:nvSpPr>
        <p:spPr bwMode="auto">
          <a:xfrm>
            <a:off x="1000124" y="2299716"/>
            <a:ext cx="7143750" cy="112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151C77"/>
                </a:solidFill>
                <a:effectLst/>
                <a:uLnTx/>
                <a:uFillTx/>
                <a:latin typeface="Arial"/>
                <a:ea typeface="+mj-ea"/>
                <a:cs typeface="+mj-cs"/>
              </a:rPr>
              <a:t>City of North Pole Mayor’s Office</a:t>
            </a:r>
          </a:p>
        </p:txBody>
      </p:sp>
      <p:pic>
        <p:nvPicPr>
          <p:cNvPr id="5122" name="Picture 2" descr="City of North Pole | North Pole AK">
            <a:extLst>
              <a:ext uri="{FF2B5EF4-FFF2-40B4-BE49-F238E27FC236}">
                <a16:creationId xmlns:a16="http://schemas.microsoft.com/office/drawing/2014/main" id="{1FDB7783-90EC-E6AE-6977-8E2388E72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36" y="371411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C9E4A05-1F2D-DABF-F54A-07F879CA05DD}"/>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2895417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8858-AE02-ACDE-533C-6730C7A6ABB3}"/>
              </a:ext>
            </a:extLst>
          </p:cNvPr>
          <p:cNvSpPr>
            <a:spLocks noGrp="1"/>
          </p:cNvSpPr>
          <p:nvPr>
            <p:ph type="title"/>
          </p:nvPr>
        </p:nvSpPr>
        <p:spPr/>
        <p:txBody>
          <a:bodyPr/>
          <a:lstStyle/>
          <a:p>
            <a:r>
              <a:rPr lang="en-US"/>
              <a:t>Local Leadership Update</a:t>
            </a:r>
          </a:p>
        </p:txBody>
      </p:sp>
      <p:sp>
        <p:nvSpPr>
          <p:cNvPr id="4" name="Slide Number Placeholder 3">
            <a:extLst>
              <a:ext uri="{FF2B5EF4-FFF2-40B4-BE49-F238E27FC236}">
                <a16:creationId xmlns:a16="http://schemas.microsoft.com/office/drawing/2014/main" id="{51424202-865B-F7EF-B7FF-E2776FFC9392}"/>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17D948-D6B6-4C31-A8A1-E4B41CF766E8}" type="slidenum">
              <a:rPr kumimoji="0" lang="en-US" altLang="en-US" sz="1000" b="0" i="0" u="none" strike="noStrike" kern="1200" cap="none" spc="0" normalizeH="0" baseline="0" noProof="0" smtClean="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
        <p:nvSpPr>
          <p:cNvPr id="5" name="Title 1">
            <a:extLst>
              <a:ext uri="{FF2B5EF4-FFF2-40B4-BE49-F238E27FC236}">
                <a16:creationId xmlns:a16="http://schemas.microsoft.com/office/drawing/2014/main" id="{7D455DF1-7718-4C39-767A-06049E455798}"/>
              </a:ext>
            </a:extLst>
          </p:cNvPr>
          <p:cNvSpPr txBox="1">
            <a:spLocks/>
          </p:cNvSpPr>
          <p:nvPr/>
        </p:nvSpPr>
        <p:spPr bwMode="auto">
          <a:xfrm>
            <a:off x="1000125" y="2443734"/>
            <a:ext cx="7143750" cy="112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151C77"/>
                </a:solidFill>
                <a:effectLst/>
                <a:uLnTx/>
                <a:uFillTx/>
                <a:latin typeface="Arial"/>
                <a:ea typeface="+mj-ea"/>
                <a:cs typeface="+mj-cs"/>
              </a:rPr>
              <a:t>City of Fairbanks Mayor’s Office</a:t>
            </a:r>
          </a:p>
        </p:txBody>
      </p:sp>
      <p:pic>
        <p:nvPicPr>
          <p:cNvPr id="4098" name="Picture 2" descr="Public Hearing for Ordinance 6093 | Fairbanks Alaska">
            <a:extLst>
              <a:ext uri="{FF2B5EF4-FFF2-40B4-BE49-F238E27FC236}">
                <a16:creationId xmlns:a16="http://schemas.microsoft.com/office/drawing/2014/main" id="{7283ECA2-EE51-E875-0F2E-95347916F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352" y="3861039"/>
            <a:ext cx="1987296" cy="18730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B4F6E4-DD2B-C016-FE3D-78A66731E6F1}"/>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1748695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CA602-7A61-CC41-63DF-F95B4574E25B}"/>
              </a:ext>
            </a:extLst>
          </p:cNvPr>
          <p:cNvSpPr>
            <a:spLocks noGrp="1"/>
          </p:cNvSpPr>
          <p:nvPr>
            <p:ph type="title"/>
          </p:nvPr>
        </p:nvSpPr>
        <p:spPr/>
        <p:txBody>
          <a:bodyPr/>
          <a:lstStyle/>
          <a:p>
            <a:r>
              <a:rPr lang="en-US">
                <a:cs typeface="Arial"/>
              </a:rPr>
              <a:t>Open Discussion</a:t>
            </a:r>
            <a:endParaRPr lang="en-US"/>
          </a:p>
        </p:txBody>
      </p:sp>
      <p:sp>
        <p:nvSpPr>
          <p:cNvPr id="3" name="Content Placeholder 2">
            <a:extLst>
              <a:ext uri="{FF2B5EF4-FFF2-40B4-BE49-F238E27FC236}">
                <a16:creationId xmlns:a16="http://schemas.microsoft.com/office/drawing/2014/main" id="{A6FE2B94-E148-A8AF-B26E-F6605D3B8139}"/>
              </a:ext>
            </a:extLst>
          </p:cNvPr>
          <p:cNvSpPr>
            <a:spLocks noGrp="1"/>
          </p:cNvSpPr>
          <p:nvPr>
            <p:ph idx="1"/>
          </p:nvPr>
        </p:nvSpPr>
        <p:spPr/>
        <p:txBody>
          <a:bodyPr/>
          <a:lstStyle/>
          <a:p>
            <a:r>
              <a:rPr lang="en-US">
                <a:cs typeface="Arial"/>
              </a:rPr>
              <a:t>Alaska Department of Law</a:t>
            </a:r>
            <a:endParaRPr lang="en-US" b="0">
              <a:cs typeface="Arial"/>
            </a:endParaRPr>
          </a:p>
          <a:p>
            <a:r>
              <a:rPr lang="en-US">
                <a:cs typeface="Arial"/>
              </a:rPr>
              <a:t>Doyon Ltd.</a:t>
            </a:r>
            <a:endParaRPr lang="en-US" b="0">
              <a:cs typeface="Arial"/>
            </a:endParaRPr>
          </a:p>
          <a:p>
            <a:r>
              <a:rPr lang="en-US">
                <a:cs typeface="Arial"/>
              </a:rPr>
              <a:t>Doyon Utilities </a:t>
            </a:r>
            <a:endParaRPr lang="en-US" b="0">
              <a:cs typeface="Arial"/>
            </a:endParaRPr>
          </a:p>
          <a:p>
            <a:r>
              <a:rPr lang="en-US">
                <a:cs typeface="Arial"/>
              </a:rPr>
              <a:t>Fairbanks Economic Development Corporation </a:t>
            </a:r>
            <a:endParaRPr lang="en-US" b="0">
              <a:cs typeface="Arial"/>
            </a:endParaRPr>
          </a:p>
          <a:p>
            <a:r>
              <a:rPr lang="en-US">
                <a:cs typeface="Arial"/>
              </a:rPr>
              <a:t>Golden Valley Electric Association (GVEA)</a:t>
            </a:r>
            <a:endParaRPr lang="en-US" b="0">
              <a:cs typeface="Arial"/>
            </a:endParaRPr>
          </a:p>
          <a:p>
            <a:r>
              <a:rPr lang="en-US">
                <a:cs typeface="Arial"/>
              </a:rPr>
              <a:t>Northern Alaska Environmental Center</a:t>
            </a:r>
          </a:p>
          <a:p>
            <a:r>
              <a:rPr lang="en-US">
                <a:cs typeface="Arial"/>
              </a:rPr>
              <a:t>Regulatory Commission of Alaska</a:t>
            </a:r>
          </a:p>
          <a:p>
            <a:r>
              <a:rPr lang="en-US">
                <a:cs typeface="Arial"/>
              </a:rPr>
              <a:t>University of Alaska</a:t>
            </a:r>
            <a:r>
              <a:rPr lang="en-US">
                <a:latin typeface="Arial"/>
                <a:cs typeface="Arial"/>
              </a:rPr>
              <a:t> </a:t>
            </a:r>
            <a:r>
              <a:rPr lang="en-US">
                <a:latin typeface="Arial"/>
                <a:cs typeface="Times New Roman"/>
              </a:rPr>
              <a:t>(UAF), Alaska Center for Energy and Power</a:t>
            </a:r>
            <a:endParaRPr lang="en-US" b="0">
              <a:latin typeface="Arial"/>
              <a:cs typeface="Arial"/>
            </a:endParaRPr>
          </a:p>
          <a:p>
            <a:r>
              <a:rPr lang="en-US">
                <a:cs typeface="Arial"/>
              </a:rPr>
              <a:t>U.S. Army Garrison Alaska - Fort Wainwright</a:t>
            </a:r>
            <a:endParaRPr lang="en-US" b="0">
              <a:cs typeface="Arial"/>
            </a:endParaRPr>
          </a:p>
          <a:p>
            <a:r>
              <a:rPr lang="en-US" err="1">
                <a:cs typeface="Arial"/>
              </a:rPr>
              <a:t>Usibelli</a:t>
            </a:r>
            <a:r>
              <a:rPr lang="en-US">
                <a:cs typeface="Arial"/>
              </a:rPr>
              <a:t> Coal Mine</a:t>
            </a:r>
            <a:endParaRPr lang="en-US" b="0">
              <a:cs typeface="Arial"/>
            </a:endParaRPr>
          </a:p>
          <a:p>
            <a:endParaRPr lang="en-US" b="0">
              <a:cs typeface="Arial"/>
            </a:endParaRPr>
          </a:p>
          <a:p>
            <a:endParaRPr lang="en-US">
              <a:cs typeface="Arial"/>
            </a:endParaRPr>
          </a:p>
        </p:txBody>
      </p:sp>
      <p:sp>
        <p:nvSpPr>
          <p:cNvPr id="4" name="Slide Number Placeholder 3">
            <a:extLst>
              <a:ext uri="{FF2B5EF4-FFF2-40B4-BE49-F238E27FC236}">
                <a16:creationId xmlns:a16="http://schemas.microsoft.com/office/drawing/2014/main" id="{38432A1A-164D-BA32-8E13-87AABB58A1AF}"/>
              </a:ext>
            </a:extLst>
          </p:cNvPr>
          <p:cNvSpPr>
            <a:spLocks noGrp="1"/>
          </p:cNvSpPr>
          <p:nvPr>
            <p:ph type="sldNum" sz="quarter" idx="11"/>
          </p:nvPr>
        </p:nvSpPr>
        <p:spPr/>
        <p:txBody>
          <a:bodyPr/>
          <a:lstStyle/>
          <a:p>
            <a:pPr>
              <a:defRPr/>
            </a:pPr>
            <a:fld id="{0CBDF859-B77C-4932-B7B0-12C49A93E314}" type="slidenum">
              <a:rPr lang="en-US" altLang="en-US"/>
              <a:pPr>
                <a:defRPr/>
              </a:pPr>
              <a:t>38</a:t>
            </a:fld>
            <a:endParaRPr lang="en-US" altLang="en-US">
              <a:solidFill>
                <a:schemeClr val="bg2"/>
              </a:solidFill>
            </a:endParaRPr>
          </a:p>
        </p:txBody>
      </p:sp>
      <p:sp>
        <p:nvSpPr>
          <p:cNvPr id="5" name="TextBox 4">
            <a:extLst>
              <a:ext uri="{FF2B5EF4-FFF2-40B4-BE49-F238E27FC236}">
                <a16:creationId xmlns:a16="http://schemas.microsoft.com/office/drawing/2014/main" id="{8984F362-3459-EDB8-EC24-E337A46D0CB4}"/>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823650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4C1AB-3C26-DA9A-3D17-FA4032E4FD96}"/>
              </a:ext>
            </a:extLst>
          </p:cNvPr>
          <p:cNvSpPr>
            <a:spLocks noGrp="1"/>
          </p:cNvSpPr>
          <p:nvPr>
            <p:ph type="title"/>
          </p:nvPr>
        </p:nvSpPr>
        <p:spPr>
          <a:xfrm>
            <a:off x="519113" y="2747962"/>
            <a:ext cx="7772400" cy="1362075"/>
          </a:xfrm>
        </p:spPr>
        <p:txBody>
          <a:bodyPr/>
          <a:lstStyle/>
          <a:p>
            <a:r>
              <a:rPr lang="en-US"/>
              <a:t>Closing remarks </a:t>
            </a:r>
          </a:p>
        </p:txBody>
      </p:sp>
      <p:sp>
        <p:nvSpPr>
          <p:cNvPr id="3" name="Text Placeholder 2">
            <a:extLst>
              <a:ext uri="{FF2B5EF4-FFF2-40B4-BE49-F238E27FC236}">
                <a16:creationId xmlns:a16="http://schemas.microsoft.com/office/drawing/2014/main" id="{F65E864F-EC8D-5DD6-5277-BF18A3546458}"/>
              </a:ext>
            </a:extLst>
          </p:cNvPr>
          <p:cNvSpPr>
            <a:spLocks noGrp="1"/>
          </p:cNvSpPr>
          <p:nvPr>
            <p:ph type="body" idx="1"/>
          </p:nvPr>
        </p:nvSpPr>
        <p:spPr>
          <a:xfrm>
            <a:off x="519113" y="3428999"/>
            <a:ext cx="7772400" cy="1500187"/>
          </a:xfrm>
        </p:spPr>
        <p:txBody>
          <a:bodyPr/>
          <a:lstStyle/>
          <a:p>
            <a:pPr>
              <a:spcBef>
                <a:spcPts val="0"/>
              </a:spcBef>
            </a:pPr>
            <a:r>
              <a:rPr lang="en-US"/>
              <a:t>Ms. Nancy Balkus</a:t>
            </a:r>
          </a:p>
          <a:p>
            <a:pPr>
              <a:spcBef>
                <a:spcPts val="0"/>
              </a:spcBef>
            </a:pPr>
            <a:r>
              <a:rPr lang="en-US"/>
              <a:t>Deputy Assistant Secretary of the Air Force</a:t>
            </a:r>
          </a:p>
          <a:p>
            <a:pPr>
              <a:spcBef>
                <a:spcPts val="0"/>
              </a:spcBef>
            </a:pPr>
            <a:r>
              <a:rPr lang="en-US"/>
              <a:t>(Infrastructure, Energy, and Environment)</a:t>
            </a:r>
          </a:p>
        </p:txBody>
      </p:sp>
      <p:sp>
        <p:nvSpPr>
          <p:cNvPr id="4" name="Slide Number Placeholder 3">
            <a:extLst>
              <a:ext uri="{FF2B5EF4-FFF2-40B4-BE49-F238E27FC236}">
                <a16:creationId xmlns:a16="http://schemas.microsoft.com/office/drawing/2014/main" id="{1F3A43D6-7FF0-C57B-8634-0B25D4D9A2C4}"/>
              </a:ext>
            </a:extLst>
          </p:cNvPr>
          <p:cNvSpPr>
            <a:spLocks noGrp="1"/>
          </p:cNvSpPr>
          <p:nvPr>
            <p:ph type="sldNum" sz="quarter" idx="11"/>
          </p:nvPr>
        </p:nvSpPr>
        <p:spPr/>
        <p:txBody>
          <a:bodyPr/>
          <a:lstStyle/>
          <a:p>
            <a:pPr>
              <a:defRPr/>
            </a:pPr>
            <a:fld id="{F01A9769-CB2C-446A-8CC2-E9BC07E77AD5}" type="slidenum">
              <a:rPr lang="en-US" altLang="en-US" smtClean="0"/>
              <a:pPr>
                <a:defRPr/>
              </a:pPr>
              <a:t>39</a:t>
            </a:fld>
            <a:endParaRPr lang="en-US" altLang="en-US">
              <a:solidFill>
                <a:schemeClr val="bg2"/>
              </a:solidFill>
            </a:endParaRPr>
          </a:p>
        </p:txBody>
      </p:sp>
      <p:sp>
        <p:nvSpPr>
          <p:cNvPr id="5" name="TextBox 2">
            <a:extLst>
              <a:ext uri="{FF2B5EF4-FFF2-40B4-BE49-F238E27FC236}">
                <a16:creationId xmlns:a16="http://schemas.microsoft.com/office/drawing/2014/main" id="{7A530EBE-8296-10C7-5EAF-8BE881761112}"/>
              </a:ext>
            </a:extLst>
          </p:cNvPr>
          <p:cNvSpPr txBox="1"/>
          <p:nvPr/>
        </p:nvSpPr>
        <p:spPr>
          <a:xfrm>
            <a:off x="3811488" y="6521648"/>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pic>
        <p:nvPicPr>
          <p:cNvPr id="8" name="Picture 7">
            <a:extLst>
              <a:ext uri="{FF2B5EF4-FFF2-40B4-BE49-F238E27FC236}">
                <a16:creationId xmlns:a16="http://schemas.microsoft.com/office/drawing/2014/main" id="{97206CC0-B0A4-4306-746F-6B99744A8090}"/>
              </a:ext>
            </a:extLst>
          </p:cNvPr>
          <p:cNvPicPr>
            <a:picLocks noChangeAspect="1"/>
          </p:cNvPicPr>
          <p:nvPr/>
        </p:nvPicPr>
        <p:blipFill>
          <a:blip r:embed="rId3"/>
          <a:stretch>
            <a:fillRect/>
          </a:stretch>
        </p:blipFill>
        <p:spPr>
          <a:xfrm>
            <a:off x="6237514" y="2443763"/>
            <a:ext cx="2743200" cy="2558303"/>
          </a:xfrm>
          <a:prstGeom prst="rect">
            <a:avLst/>
          </a:prstGeom>
        </p:spPr>
      </p:pic>
    </p:spTree>
    <p:extLst>
      <p:ext uri="{BB962C8B-B14F-4D97-AF65-F5344CB8AC3E}">
        <p14:creationId xmlns:p14="http://schemas.microsoft.com/office/powerpoint/2010/main" val="4105884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E88F3-282D-44D3-0B05-6DE709F8E159}"/>
              </a:ext>
            </a:extLst>
          </p:cNvPr>
          <p:cNvSpPr>
            <a:spLocks noGrp="1"/>
          </p:cNvSpPr>
          <p:nvPr>
            <p:ph type="title"/>
          </p:nvPr>
        </p:nvSpPr>
        <p:spPr/>
        <p:txBody>
          <a:bodyPr/>
          <a:lstStyle/>
          <a:p>
            <a:r>
              <a:rPr lang="en-US"/>
              <a:t>News &amp; Updates</a:t>
            </a:r>
          </a:p>
        </p:txBody>
      </p:sp>
      <p:sp>
        <p:nvSpPr>
          <p:cNvPr id="3" name="Content Placeholder 2">
            <a:extLst>
              <a:ext uri="{FF2B5EF4-FFF2-40B4-BE49-F238E27FC236}">
                <a16:creationId xmlns:a16="http://schemas.microsoft.com/office/drawing/2014/main" id="{40D85CC4-F90F-0835-9CAE-29920E7538AB}"/>
              </a:ext>
            </a:extLst>
          </p:cNvPr>
          <p:cNvSpPr>
            <a:spLocks noGrp="1"/>
          </p:cNvSpPr>
          <p:nvPr>
            <p:ph idx="1"/>
          </p:nvPr>
        </p:nvSpPr>
        <p:spPr>
          <a:xfrm>
            <a:off x="276226" y="1504950"/>
            <a:ext cx="4453429" cy="4743450"/>
          </a:xfrm>
        </p:spPr>
        <p:txBody>
          <a:bodyPr/>
          <a:lstStyle/>
          <a:p>
            <a:r>
              <a:rPr lang="en-US"/>
              <a:t>Bipartisan Support for ADVANCE Act of 2024</a:t>
            </a:r>
          </a:p>
          <a:p>
            <a:r>
              <a:rPr lang="en-US"/>
              <a:t>Continued DAF Collaboration</a:t>
            </a:r>
          </a:p>
          <a:p>
            <a:pPr lvl="1"/>
            <a:r>
              <a:rPr lang="en-US"/>
              <a:t>ADEC workshop</a:t>
            </a:r>
          </a:p>
          <a:p>
            <a:pPr lvl="1"/>
            <a:r>
              <a:rPr lang="en-US"/>
              <a:t>NRC workshops</a:t>
            </a:r>
          </a:p>
          <a:p>
            <a:pPr lvl="1"/>
            <a:r>
              <a:rPr lang="en-US"/>
              <a:t>Conferences</a:t>
            </a:r>
          </a:p>
          <a:p>
            <a:pPr lvl="1"/>
            <a:r>
              <a:rPr lang="en-US"/>
              <a:t>Political engagements (e.g. White House Office of Science and Technology)</a:t>
            </a:r>
          </a:p>
          <a:p>
            <a:r>
              <a:rPr lang="en-US"/>
              <a:t>Administration Change (new Executive Orders) </a:t>
            </a:r>
          </a:p>
        </p:txBody>
      </p:sp>
      <p:sp>
        <p:nvSpPr>
          <p:cNvPr id="4" name="Slide Number Placeholder 3">
            <a:extLst>
              <a:ext uri="{FF2B5EF4-FFF2-40B4-BE49-F238E27FC236}">
                <a16:creationId xmlns:a16="http://schemas.microsoft.com/office/drawing/2014/main" id="{C1EFF309-B012-3C2F-F2AD-7043F9BA4518}"/>
              </a:ext>
            </a:extLst>
          </p:cNvPr>
          <p:cNvSpPr>
            <a:spLocks noGrp="1"/>
          </p:cNvSpPr>
          <p:nvPr>
            <p:ph type="sldNum" sz="quarter" idx="11"/>
          </p:nvPr>
        </p:nvSpPr>
        <p:spPr/>
        <p:txBody>
          <a:bodyPr/>
          <a:lstStyle/>
          <a:p>
            <a:pPr>
              <a:defRPr/>
            </a:pPr>
            <a:fld id="{D806B61B-D516-4698-BE10-AC52E61A5A7A}" type="slidenum">
              <a:rPr lang="en-US" altLang="en-US" smtClean="0"/>
              <a:pPr>
                <a:defRPr/>
              </a:pPr>
              <a:t>4</a:t>
            </a:fld>
            <a:endParaRPr lang="en-US" altLang="en-US">
              <a:solidFill>
                <a:schemeClr val="bg2"/>
              </a:solidFill>
            </a:endParaRPr>
          </a:p>
        </p:txBody>
      </p:sp>
      <p:pic>
        <p:nvPicPr>
          <p:cNvPr id="7" name="Picture 10" descr="State of Alaska Patches M-Z">
            <a:extLst>
              <a:ext uri="{FF2B5EF4-FFF2-40B4-BE49-F238E27FC236}">
                <a16:creationId xmlns:a16="http://schemas.microsoft.com/office/drawing/2014/main" id="{1B838B12-E79B-0213-8779-ACD1B1781B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7" r="2293" b="8997"/>
          <a:stretch/>
        </p:blipFill>
        <p:spPr bwMode="auto">
          <a:xfrm>
            <a:off x="4472261" y="4388871"/>
            <a:ext cx="2016125" cy="20232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s White House Logo">
            <a:extLst>
              <a:ext uri="{FF2B5EF4-FFF2-40B4-BE49-F238E27FC236}">
                <a16:creationId xmlns:a16="http://schemas.microsoft.com/office/drawing/2014/main" id="{EFA5EC9C-1738-5EEA-D6A7-4953A3833F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93709" y="4693662"/>
            <a:ext cx="2324100" cy="17430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20BC873-EEF0-1683-74DB-DF1CB4BBC4CA}"/>
              </a:ext>
            </a:extLst>
          </p:cNvPr>
          <p:cNvSpPr txBox="1"/>
          <p:nvPr/>
        </p:nvSpPr>
        <p:spPr>
          <a:xfrm>
            <a:off x="6227114" y="4235816"/>
            <a:ext cx="2530640" cy="600164"/>
          </a:xfrm>
          <a:prstGeom prst="rect">
            <a:avLst/>
          </a:prstGeom>
          <a:noFill/>
        </p:spPr>
        <p:txBody>
          <a:bodyPr wrap="square" lIns="91440" tIns="45720" rIns="91440" bIns="45720" anchor="t">
            <a:spAutoFit/>
          </a:bodyPr>
          <a:lstStyle/>
          <a:p>
            <a:pPr algn="ctr"/>
            <a:r>
              <a:rPr lang="en-US" sz="1100" b="1" u="sng">
                <a:latin typeface="Arial"/>
                <a:cs typeface="Arial"/>
              </a:rPr>
              <a:t>ADVANCE Act</a:t>
            </a:r>
            <a:r>
              <a:rPr lang="en-US" sz="1100">
                <a:latin typeface="Arial"/>
                <a:cs typeface="Arial"/>
              </a:rPr>
              <a:t>: Accelerating Deployment of Versatile Advanced Nuclear for Clean Energy Act of 2024</a:t>
            </a:r>
          </a:p>
        </p:txBody>
      </p:sp>
      <p:pic>
        <p:nvPicPr>
          <p:cNvPr id="12" name="Picture 11">
            <a:extLst>
              <a:ext uri="{FF2B5EF4-FFF2-40B4-BE49-F238E27FC236}">
                <a16:creationId xmlns:a16="http://schemas.microsoft.com/office/drawing/2014/main" id="{7F4D198D-89A0-BD2F-5F55-B38AB3706BF6}"/>
              </a:ext>
            </a:extLst>
          </p:cNvPr>
          <p:cNvPicPr>
            <a:picLocks noChangeAspect="1"/>
          </p:cNvPicPr>
          <p:nvPr/>
        </p:nvPicPr>
        <p:blipFill>
          <a:blip r:embed="rId6"/>
          <a:stretch>
            <a:fillRect/>
          </a:stretch>
        </p:blipFill>
        <p:spPr>
          <a:xfrm>
            <a:off x="6265813" y="1343883"/>
            <a:ext cx="2424387" cy="2897041"/>
          </a:xfrm>
          <a:prstGeom prst="rect">
            <a:avLst/>
          </a:prstGeom>
          <a:ln w="19050">
            <a:solidFill>
              <a:schemeClr val="tx1"/>
            </a:solidFill>
          </a:ln>
        </p:spPr>
      </p:pic>
    </p:spTree>
    <p:extLst>
      <p:ext uri="{BB962C8B-B14F-4D97-AF65-F5344CB8AC3E}">
        <p14:creationId xmlns:p14="http://schemas.microsoft.com/office/powerpoint/2010/main" val="4262119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B20F-9C57-4802-BC25-47D60076546A}"/>
              </a:ext>
            </a:extLst>
          </p:cNvPr>
          <p:cNvSpPr>
            <a:spLocks noGrp="1"/>
          </p:cNvSpPr>
          <p:nvPr>
            <p:ph type="title"/>
          </p:nvPr>
        </p:nvSpPr>
        <p:spPr/>
        <p:txBody>
          <a:bodyPr/>
          <a:lstStyle/>
          <a:p>
            <a:r>
              <a:rPr lang="en-US"/>
              <a:t>Contact Information</a:t>
            </a:r>
          </a:p>
        </p:txBody>
      </p:sp>
      <p:sp>
        <p:nvSpPr>
          <p:cNvPr id="3" name="Content Placeholder 2">
            <a:extLst>
              <a:ext uri="{FF2B5EF4-FFF2-40B4-BE49-F238E27FC236}">
                <a16:creationId xmlns:a16="http://schemas.microsoft.com/office/drawing/2014/main" id="{3D169088-B187-4F91-AC00-A90CCCD69A4B}"/>
              </a:ext>
            </a:extLst>
          </p:cNvPr>
          <p:cNvSpPr>
            <a:spLocks noGrp="1"/>
          </p:cNvSpPr>
          <p:nvPr>
            <p:ph idx="1"/>
          </p:nvPr>
        </p:nvSpPr>
        <p:spPr>
          <a:xfrm>
            <a:off x="306386" y="1500187"/>
            <a:ext cx="8531225" cy="4743450"/>
          </a:xfrm>
        </p:spPr>
        <p:txBody>
          <a:bodyPr/>
          <a:lstStyle/>
          <a:p>
            <a:pPr marL="0" indent="0" algn="ctr">
              <a:buNone/>
            </a:pPr>
            <a:r>
              <a:rPr lang="en-US" sz="1800"/>
              <a:t>Contact with any questions, comments, or concerns:</a:t>
            </a:r>
          </a:p>
          <a:p>
            <a:pPr marL="0" indent="0" algn="ctr">
              <a:buNone/>
            </a:pPr>
            <a:endParaRPr lang="en-US" sz="1800"/>
          </a:p>
          <a:p>
            <a:pPr marL="406400" lvl="1" indent="0" algn="ctr">
              <a:buNone/>
            </a:pPr>
            <a:endParaRPr lang="en-US" sz="1800"/>
          </a:p>
          <a:p>
            <a:pPr marL="406400" lvl="1" indent="0" algn="ctr">
              <a:buNone/>
            </a:pPr>
            <a:endParaRPr lang="en-US" sz="1800"/>
          </a:p>
          <a:p>
            <a:pPr marL="406400" lvl="1" indent="0" algn="ctr">
              <a:buNone/>
            </a:pPr>
            <a:endParaRPr lang="en-US" sz="1800"/>
          </a:p>
          <a:p>
            <a:pPr marL="406400" lvl="1" indent="0" algn="ctr">
              <a:buNone/>
            </a:pPr>
            <a:r>
              <a:rPr lang="en-US" sz="1800" b="1"/>
              <a:t>Ms. Ashley Sadorra, SAF/IEE CTR </a:t>
            </a:r>
          </a:p>
          <a:p>
            <a:pPr marL="406400" lvl="1" indent="0" algn="ctr">
              <a:buNone/>
            </a:pPr>
            <a:r>
              <a:rPr lang="en-US" sz="1800" b="1"/>
              <a:t>(</a:t>
            </a:r>
            <a:r>
              <a:rPr lang="en-US" sz="1800" b="1">
                <a:hlinkClick r:id="rId3"/>
              </a:rPr>
              <a:t>ashley.sadorra.1.ctr@us.af.mil</a:t>
            </a:r>
            <a:r>
              <a:rPr lang="en-US" sz="1800" b="1"/>
              <a:t>)</a:t>
            </a:r>
          </a:p>
          <a:p>
            <a:pPr marL="406400" lvl="1" indent="0" algn="ctr">
              <a:buNone/>
            </a:pPr>
            <a:endParaRPr lang="en-US" sz="1800"/>
          </a:p>
          <a:p>
            <a:pPr marL="406400" lvl="1" indent="0" algn="ctr">
              <a:buNone/>
            </a:pPr>
            <a:r>
              <a:rPr lang="en-US" sz="1800"/>
              <a:t>Micro-reactor Website</a:t>
            </a:r>
          </a:p>
          <a:p>
            <a:pPr marL="406400" lvl="1" indent="0" algn="ctr">
              <a:buNone/>
            </a:pPr>
            <a:r>
              <a:rPr lang="en-US" sz="1800">
                <a:hlinkClick r:id="rId4">
                  <a:extLst>
                    <a:ext uri="{A12FA001-AC4F-418D-AE19-62706E023703}">
                      <ahyp:hlinkClr xmlns:ahyp="http://schemas.microsoft.com/office/drawing/2018/hyperlinkcolor" val="tx"/>
                    </a:ext>
                  </a:extLst>
                </a:hlinkClick>
              </a:rPr>
              <a:t>(</a:t>
            </a:r>
            <a:r>
              <a:rPr lang="en-US" sz="1800">
                <a:solidFill>
                  <a:srgbClr val="151C77"/>
                </a:solidFill>
                <a:hlinkClick r:id="rId4">
                  <a:extLst>
                    <a:ext uri="{A12FA001-AC4F-418D-AE19-62706E023703}">
                      <ahyp:hlinkClr xmlns:ahyp="http://schemas.microsoft.com/office/drawing/2018/hyperlinkcolor" val="tx"/>
                    </a:ext>
                  </a:extLst>
                </a:hlinkClick>
              </a:rPr>
              <a:t>https://www.eielson.af.mil/microreactor/</a:t>
            </a:r>
            <a:r>
              <a:rPr lang="en-US" sz="1800"/>
              <a:t>) </a:t>
            </a:r>
          </a:p>
          <a:p>
            <a:pPr marL="406400" lvl="1" indent="0" algn="ctr">
              <a:buNone/>
            </a:pPr>
            <a:endParaRPr lang="en-US" sz="1800"/>
          </a:p>
          <a:p>
            <a:pPr marL="406400" lvl="1" indent="0" algn="ctr">
              <a:buNone/>
            </a:pPr>
            <a:r>
              <a:rPr lang="en-US" sz="1800"/>
              <a:t>Micro-reactor Org Box: </a:t>
            </a:r>
          </a:p>
          <a:p>
            <a:pPr marL="406400" lvl="1" indent="0" algn="ctr">
              <a:buNone/>
            </a:pPr>
            <a:r>
              <a:rPr lang="en-US" sz="1800" u="sng">
                <a:solidFill>
                  <a:srgbClr val="151C77"/>
                </a:solidFill>
              </a:rPr>
              <a:t>(SAF.IEE.Micro-ReactorPilot@us.af.mil) </a:t>
            </a:r>
          </a:p>
        </p:txBody>
      </p:sp>
      <p:sp>
        <p:nvSpPr>
          <p:cNvPr id="4" name="Slide Number Placeholder 3">
            <a:extLst>
              <a:ext uri="{FF2B5EF4-FFF2-40B4-BE49-F238E27FC236}">
                <a16:creationId xmlns:a16="http://schemas.microsoft.com/office/drawing/2014/main" id="{E02F9F9D-DF73-42DB-BCDE-62D5ABD152C4}"/>
              </a:ext>
            </a:extLst>
          </p:cNvPr>
          <p:cNvSpPr>
            <a:spLocks noGrp="1"/>
          </p:cNvSpPr>
          <p:nvPr>
            <p:ph type="sldNum" sz="quarter" idx="11"/>
          </p:nvPr>
        </p:nvSpPr>
        <p:spPr/>
        <p:txBody>
          <a:bodyPr/>
          <a:lstStyle/>
          <a:p>
            <a:fld id="{5D17D948-D6B6-4C31-A8A1-E4B41CF766E8}" type="slidenum">
              <a:rPr lang="en-US" altLang="en-US" smtClean="0"/>
              <a:pPr/>
              <a:t>40</a:t>
            </a:fld>
            <a:endParaRPr lang="en-US" altLang="en-US">
              <a:solidFill>
                <a:schemeClr val="bg2"/>
              </a:solidFill>
            </a:endParaRPr>
          </a:p>
        </p:txBody>
      </p:sp>
      <p:sp>
        <p:nvSpPr>
          <p:cNvPr id="6" name="TextBox 5">
            <a:extLst>
              <a:ext uri="{FF2B5EF4-FFF2-40B4-BE49-F238E27FC236}">
                <a16:creationId xmlns:a16="http://schemas.microsoft.com/office/drawing/2014/main" id="{8D1456F6-C5B2-331A-B98E-D77C6832B91B}"/>
              </a:ext>
            </a:extLst>
          </p:cNvPr>
          <p:cNvSpPr txBox="1"/>
          <p:nvPr/>
        </p:nvSpPr>
        <p:spPr>
          <a:xfrm>
            <a:off x="186418" y="2103037"/>
            <a:ext cx="8511359" cy="3139321"/>
          </a:xfrm>
          <a:prstGeom prst="rect">
            <a:avLst/>
          </a:prstGeom>
          <a:noFill/>
        </p:spPr>
        <p:txBody>
          <a:bodyPr wrap="square" numCol="2">
            <a:spAutoFit/>
          </a:bodyPr>
          <a:lstStyle/>
          <a:p>
            <a:pPr marL="406400" lvl="1" indent="0" algn="ctr">
              <a:buNone/>
            </a:pPr>
            <a:r>
              <a:rPr lang="en-US" sz="1800" b="1"/>
              <a:t>Ms. Corey Chance, SAF/IEE </a:t>
            </a:r>
          </a:p>
          <a:p>
            <a:pPr marL="406400" lvl="1" indent="0" algn="ctr">
              <a:buNone/>
            </a:pPr>
            <a:r>
              <a:rPr lang="en-US" sz="1800" b="1"/>
              <a:t>(</a:t>
            </a:r>
            <a:r>
              <a:rPr lang="en-US" sz="1800" b="1">
                <a:hlinkClick r:id="rId5"/>
              </a:rPr>
              <a:t>corey.chance.2@us.af.mil</a:t>
            </a:r>
            <a:r>
              <a:rPr lang="en-US" sz="1800" b="1"/>
              <a:t>)</a:t>
            </a:r>
          </a:p>
          <a:p>
            <a:pPr marL="406400" lvl="1" indent="0" algn="ctr">
              <a:buNone/>
            </a:pPr>
            <a:endParaRPr lang="en-US" sz="1800" b="1"/>
          </a:p>
          <a:p>
            <a:pPr marL="406400" lvl="1" indent="0" algn="ctr">
              <a:buNone/>
            </a:pPr>
            <a:endParaRPr lang="en-US" sz="1800" b="1"/>
          </a:p>
          <a:p>
            <a:pPr marL="406400" lvl="1" indent="0" algn="ctr">
              <a:buNone/>
            </a:pPr>
            <a:endParaRPr lang="en-US" sz="1800" b="1"/>
          </a:p>
          <a:p>
            <a:pPr marL="406400" lvl="1" indent="0" algn="ctr">
              <a:buNone/>
            </a:pPr>
            <a:endParaRPr lang="en-US" sz="1800" b="1"/>
          </a:p>
          <a:p>
            <a:pPr marL="406400" lvl="1" indent="0" algn="ctr">
              <a:buNone/>
            </a:pPr>
            <a:endParaRPr lang="en-US" sz="1800" b="1"/>
          </a:p>
          <a:p>
            <a:pPr marL="406400" lvl="1" indent="0" algn="ctr">
              <a:buNone/>
            </a:pPr>
            <a:endParaRPr lang="en-US" sz="1800" b="1"/>
          </a:p>
          <a:p>
            <a:pPr marL="406400" lvl="1" indent="0" algn="ctr">
              <a:buNone/>
            </a:pPr>
            <a:endParaRPr lang="en-US" sz="1800" b="1"/>
          </a:p>
          <a:p>
            <a:pPr marL="406400" lvl="1" indent="0" algn="ctr">
              <a:buNone/>
            </a:pPr>
            <a:endParaRPr lang="en-US" sz="1800" b="1"/>
          </a:p>
          <a:p>
            <a:pPr marL="406400" lvl="1" indent="0" algn="ctr">
              <a:buNone/>
            </a:pPr>
            <a:endParaRPr lang="en-US" sz="1800" b="1"/>
          </a:p>
          <a:p>
            <a:pPr marL="406400" lvl="1" indent="0" algn="ctr">
              <a:buNone/>
            </a:pPr>
            <a:r>
              <a:rPr lang="en-US" sz="1800" b="1"/>
              <a:t>Ms. Judith Willis, SAF/IEE </a:t>
            </a:r>
          </a:p>
          <a:p>
            <a:pPr marL="406400" lvl="1" indent="0" algn="ctr">
              <a:buNone/>
            </a:pPr>
            <a:r>
              <a:rPr lang="en-US" sz="1800" b="1"/>
              <a:t>(</a:t>
            </a:r>
            <a:r>
              <a:rPr lang="en-US" sz="1800" b="1">
                <a:solidFill>
                  <a:srgbClr val="151C77"/>
                </a:solidFill>
                <a:hlinkClick r:id="rId6">
                  <a:extLst>
                    <a:ext uri="{A12FA001-AC4F-418D-AE19-62706E023703}">
                      <ahyp:hlinkClr xmlns:ahyp="http://schemas.microsoft.com/office/drawing/2018/hyperlinkcolor" val="tx"/>
                    </a:ext>
                  </a:extLst>
                </a:hlinkClick>
              </a:rPr>
              <a:t>judith.willis@us.af.mil</a:t>
            </a:r>
            <a:r>
              <a:rPr lang="en-US" sz="1800" b="1"/>
              <a:t>)</a:t>
            </a:r>
          </a:p>
          <a:p>
            <a:pPr marL="406400" lvl="1" indent="0" algn="ctr">
              <a:buNone/>
            </a:pPr>
            <a:endParaRPr lang="en-US" sz="1800" b="1"/>
          </a:p>
          <a:p>
            <a:pPr marL="406400" lvl="1" indent="0" algn="ctr">
              <a:buNone/>
            </a:pPr>
            <a:endParaRPr lang="en-US" sz="1800" b="1"/>
          </a:p>
          <a:p>
            <a:pPr marL="406400" lvl="1" indent="0" algn="ctr">
              <a:buNone/>
            </a:pPr>
            <a:endParaRPr lang="en-US" sz="1800" b="1"/>
          </a:p>
          <a:p>
            <a:pPr marL="406400" lvl="1" indent="0" algn="ctr">
              <a:buNone/>
            </a:pPr>
            <a:endParaRPr lang="en-US" sz="1800" b="1"/>
          </a:p>
          <a:p>
            <a:pPr marL="406400" lvl="1" indent="0" algn="ctr">
              <a:buNone/>
            </a:pPr>
            <a:endParaRPr lang="en-US" sz="1800" b="1"/>
          </a:p>
          <a:p>
            <a:pPr marL="406400" lvl="1" indent="0" algn="ctr">
              <a:buNone/>
            </a:pPr>
            <a:endParaRPr lang="en-US" sz="1800" b="1"/>
          </a:p>
          <a:p>
            <a:pPr marL="406400" lvl="1" indent="0" algn="ctr">
              <a:buNone/>
            </a:pPr>
            <a:endParaRPr lang="en-US" sz="1800" b="1"/>
          </a:p>
          <a:p>
            <a:pPr marL="406400" lvl="1" indent="0" algn="ctr">
              <a:buNone/>
            </a:pPr>
            <a:endParaRPr lang="en-US" sz="1400" b="1"/>
          </a:p>
        </p:txBody>
      </p:sp>
      <p:sp>
        <p:nvSpPr>
          <p:cNvPr id="7" name="TextBox 6">
            <a:extLst>
              <a:ext uri="{FF2B5EF4-FFF2-40B4-BE49-F238E27FC236}">
                <a16:creationId xmlns:a16="http://schemas.microsoft.com/office/drawing/2014/main" id="{3AF022DF-FAFB-B01E-1545-0C2542E803C7}"/>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4186918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C5262-6338-4766-B7D4-29F651708D50}"/>
              </a:ext>
            </a:extLst>
          </p:cNvPr>
          <p:cNvSpPr>
            <a:spLocks noGrp="1"/>
          </p:cNvSpPr>
          <p:nvPr>
            <p:ph type="title"/>
          </p:nvPr>
        </p:nvSpPr>
        <p:spPr/>
        <p:txBody>
          <a:bodyPr/>
          <a:lstStyle/>
          <a:p>
            <a:r>
              <a:rPr lang="en-US"/>
              <a:t>Thank You!</a:t>
            </a:r>
            <a:endParaRPr lang="en-AU"/>
          </a:p>
        </p:txBody>
      </p:sp>
      <p:sp>
        <p:nvSpPr>
          <p:cNvPr id="4" name="Slide Number Placeholder 3">
            <a:extLst>
              <a:ext uri="{FF2B5EF4-FFF2-40B4-BE49-F238E27FC236}">
                <a16:creationId xmlns:a16="http://schemas.microsoft.com/office/drawing/2014/main" id="{E9FD1520-D9D9-448E-881E-06BB96F1412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586FCC-9D2B-4537-B634-0F982FD63DA6}" type="slidenum">
              <a:rPr kumimoji="0" lang="en-US" altLang="en-US" sz="1000" b="0" i="0" u="none" strike="noStrike" kern="1200" cap="none" spc="0" normalizeH="0" baseline="0" noProof="0" smtClean="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
        <p:nvSpPr>
          <p:cNvPr id="5" name="TextBox 2">
            <a:extLst>
              <a:ext uri="{FF2B5EF4-FFF2-40B4-BE49-F238E27FC236}">
                <a16:creationId xmlns:a16="http://schemas.microsoft.com/office/drawing/2014/main" id="{00E30FBB-7517-2960-CB89-781445C016AC}"/>
              </a:ext>
            </a:extLst>
          </p:cNvPr>
          <p:cNvSpPr txBox="1"/>
          <p:nvPr/>
        </p:nvSpPr>
        <p:spPr>
          <a:xfrm>
            <a:off x="3811488" y="6521648"/>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B050"/>
                </a:solidFill>
                <a:effectLst/>
                <a:uLnTx/>
                <a:uFillTx/>
                <a:latin typeface="Arial"/>
                <a:ea typeface="+mn-ea"/>
                <a:cs typeface="Arial"/>
              </a:rPr>
              <a:t>UNCLASSIFIED</a:t>
            </a:r>
            <a:endParaRPr kumimoji="0" lang="en-US" sz="1400" b="1" i="0" u="none" strike="noStrike" kern="1200" cap="none" spc="0" normalizeH="0" baseline="0" noProof="0">
              <a:ln>
                <a:noFill/>
              </a:ln>
              <a:solidFill>
                <a:srgbClr val="00B050"/>
              </a:solidFill>
              <a:effectLst/>
              <a:uLnTx/>
              <a:uFillTx/>
              <a:latin typeface="Arial" panose="020B0604020202020204" pitchFamily="34" charset="0"/>
              <a:ea typeface="+mn-ea"/>
              <a:cs typeface="Arial"/>
            </a:endParaRPr>
          </a:p>
        </p:txBody>
      </p:sp>
      <p:pic>
        <p:nvPicPr>
          <p:cNvPr id="8" name="Picture 7" descr="A group of airplanes on a runway&#10;&#10;Description automatically generated with low confidence">
            <a:extLst>
              <a:ext uri="{FF2B5EF4-FFF2-40B4-BE49-F238E27FC236}">
                <a16:creationId xmlns:a16="http://schemas.microsoft.com/office/drawing/2014/main" id="{86179BEC-F060-6665-E731-3BF6BEA4BC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309" y="1360619"/>
            <a:ext cx="7629382" cy="5018916"/>
          </a:xfrm>
          <a:prstGeom prst="rect">
            <a:avLst/>
          </a:prstGeom>
        </p:spPr>
      </p:pic>
    </p:spTree>
    <p:extLst>
      <p:ext uri="{BB962C8B-B14F-4D97-AF65-F5344CB8AC3E}">
        <p14:creationId xmlns:p14="http://schemas.microsoft.com/office/powerpoint/2010/main" val="440610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E9E83-FEE8-D738-245B-5A4766D5A9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A30EF-70BC-DFF1-BBBF-6ABFE5D54AB8}"/>
              </a:ext>
            </a:extLst>
          </p:cNvPr>
          <p:cNvSpPr>
            <a:spLocks noGrp="1"/>
          </p:cNvSpPr>
          <p:nvPr>
            <p:ph type="title"/>
          </p:nvPr>
        </p:nvSpPr>
        <p:spPr>
          <a:xfrm>
            <a:off x="685799" y="3146796"/>
            <a:ext cx="7772400" cy="1362075"/>
          </a:xfrm>
        </p:spPr>
        <p:txBody>
          <a:bodyPr/>
          <a:lstStyle/>
          <a:p>
            <a:pPr algn="ctr"/>
            <a:r>
              <a:rPr lang="en-US"/>
              <a:t>Backup slides</a:t>
            </a:r>
          </a:p>
        </p:txBody>
      </p:sp>
      <p:sp>
        <p:nvSpPr>
          <p:cNvPr id="4" name="Slide Number Placeholder 3">
            <a:extLst>
              <a:ext uri="{FF2B5EF4-FFF2-40B4-BE49-F238E27FC236}">
                <a16:creationId xmlns:a16="http://schemas.microsoft.com/office/drawing/2014/main" id="{EC4C6EE0-F158-4FA0-6174-F146189847C7}"/>
              </a:ext>
            </a:extLst>
          </p:cNvPr>
          <p:cNvSpPr>
            <a:spLocks noGrp="1"/>
          </p:cNvSpPr>
          <p:nvPr>
            <p:ph type="sldNum" sz="quarter" idx="11"/>
          </p:nvPr>
        </p:nvSpPr>
        <p:spPr/>
        <p:txBody>
          <a:bodyPr/>
          <a:lstStyle/>
          <a:p>
            <a:pPr>
              <a:defRPr/>
            </a:pPr>
            <a:fld id="{F01A9769-CB2C-446A-8CC2-E9BC07E77AD5}" type="slidenum">
              <a:rPr lang="en-US" altLang="en-US" smtClean="0"/>
              <a:pPr>
                <a:defRPr/>
              </a:pPr>
              <a:t>42</a:t>
            </a:fld>
            <a:endParaRPr lang="en-US" altLang="en-US">
              <a:solidFill>
                <a:schemeClr val="bg2"/>
              </a:solidFill>
            </a:endParaRPr>
          </a:p>
        </p:txBody>
      </p:sp>
      <p:sp>
        <p:nvSpPr>
          <p:cNvPr id="5" name="TextBox 2">
            <a:extLst>
              <a:ext uri="{FF2B5EF4-FFF2-40B4-BE49-F238E27FC236}">
                <a16:creationId xmlns:a16="http://schemas.microsoft.com/office/drawing/2014/main" id="{A082ABE5-CE50-3F8F-9248-7A1CFCFAC139}"/>
              </a:ext>
            </a:extLst>
          </p:cNvPr>
          <p:cNvSpPr txBox="1"/>
          <p:nvPr/>
        </p:nvSpPr>
        <p:spPr>
          <a:xfrm>
            <a:off x="3811488" y="6521648"/>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spTree>
    <p:extLst>
      <p:ext uri="{BB962C8B-B14F-4D97-AF65-F5344CB8AC3E}">
        <p14:creationId xmlns:p14="http://schemas.microsoft.com/office/powerpoint/2010/main" val="502275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 name="Straight Connector 193">
            <a:extLst>
              <a:ext uri="{FF2B5EF4-FFF2-40B4-BE49-F238E27FC236}">
                <a16:creationId xmlns:a16="http://schemas.microsoft.com/office/drawing/2014/main" id="{345F705E-5E48-BA7D-4312-307123A6F311}"/>
              </a:ext>
            </a:extLst>
          </p:cNvPr>
          <p:cNvCxnSpPr>
            <a:cxnSpLocks/>
          </p:cNvCxnSpPr>
          <p:nvPr/>
        </p:nvCxnSpPr>
        <p:spPr>
          <a:xfrm>
            <a:off x="7909991" y="3911518"/>
            <a:ext cx="15275" cy="333681"/>
          </a:xfrm>
          <a:prstGeom prst="line">
            <a:avLst/>
          </a:prstGeom>
          <a:ln w="57150">
            <a:solidFill>
              <a:srgbClr val="2899D4"/>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1E7407B-CCA2-1DC3-4504-02C3B9DE9A19}"/>
              </a:ext>
            </a:extLst>
          </p:cNvPr>
          <p:cNvCxnSpPr>
            <a:cxnSpLocks/>
          </p:cNvCxnSpPr>
          <p:nvPr/>
        </p:nvCxnSpPr>
        <p:spPr>
          <a:xfrm>
            <a:off x="808271" y="3728871"/>
            <a:ext cx="8229600" cy="0"/>
          </a:xfrm>
          <a:prstGeom prst="line">
            <a:avLst/>
          </a:prstGeom>
          <a:ln w="57150">
            <a:solidFill>
              <a:srgbClr val="A2A4A6"/>
            </a:solidFill>
            <a:tailEnd type="arrow" w="lg" len="lg"/>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D85F3225-9873-3818-A143-5209493418F8}"/>
              </a:ext>
            </a:extLst>
          </p:cNvPr>
          <p:cNvGrpSpPr/>
          <p:nvPr/>
        </p:nvGrpSpPr>
        <p:grpSpPr>
          <a:xfrm>
            <a:off x="677444" y="1655676"/>
            <a:ext cx="1165861" cy="2279627"/>
            <a:chOff x="974378" y="525694"/>
            <a:chExt cx="1554481" cy="3039503"/>
          </a:xfrm>
        </p:grpSpPr>
        <p:grpSp>
          <p:nvGrpSpPr>
            <p:cNvPr id="195" name="Group 194">
              <a:extLst>
                <a:ext uri="{FF2B5EF4-FFF2-40B4-BE49-F238E27FC236}">
                  <a16:creationId xmlns:a16="http://schemas.microsoft.com/office/drawing/2014/main" id="{85C13D22-C997-B830-E640-C5B80C5F6D2B}"/>
                </a:ext>
              </a:extLst>
            </p:cNvPr>
            <p:cNvGrpSpPr/>
            <p:nvPr/>
          </p:nvGrpSpPr>
          <p:grpSpPr>
            <a:xfrm>
              <a:off x="974378" y="525694"/>
              <a:ext cx="1554481" cy="3039503"/>
              <a:chOff x="974378" y="525694"/>
              <a:chExt cx="1554481" cy="3039503"/>
            </a:xfrm>
          </p:grpSpPr>
          <p:sp>
            <p:nvSpPr>
              <p:cNvPr id="19" name="Oval 18">
                <a:extLst>
                  <a:ext uri="{FF2B5EF4-FFF2-40B4-BE49-F238E27FC236}">
                    <a16:creationId xmlns:a16="http://schemas.microsoft.com/office/drawing/2014/main" id="{30F88EDE-AE93-4A82-A507-52B97B65FAF6}"/>
                  </a:ext>
                </a:extLst>
              </p:cNvPr>
              <p:cNvSpPr/>
              <p:nvPr/>
            </p:nvSpPr>
            <p:spPr>
              <a:xfrm>
                <a:off x="1480810" y="3016557"/>
                <a:ext cx="548640" cy="548640"/>
              </a:xfrm>
              <a:prstGeom prst="ellipse">
                <a:avLst/>
              </a:prstGeom>
              <a:solidFill>
                <a:schemeClr val="bg1"/>
              </a:solidFill>
              <a:ln w="57150">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0" name="Straight Connector 19">
                <a:extLst>
                  <a:ext uri="{FF2B5EF4-FFF2-40B4-BE49-F238E27FC236}">
                    <a16:creationId xmlns:a16="http://schemas.microsoft.com/office/drawing/2014/main" id="{091DB4DE-DB65-0C7F-280D-318064EFBD2A}"/>
                  </a:ext>
                </a:extLst>
              </p:cNvPr>
              <p:cNvCxnSpPr>
                <a:cxnSpLocks/>
                <a:stCxn id="21" idx="2"/>
                <a:endCxn id="19" idx="0"/>
              </p:cNvCxnSpPr>
              <p:nvPr/>
            </p:nvCxnSpPr>
            <p:spPr>
              <a:xfrm>
                <a:off x="1751619" y="2404801"/>
                <a:ext cx="3511" cy="611756"/>
              </a:xfrm>
              <a:prstGeom prst="line">
                <a:avLst/>
              </a:prstGeom>
              <a:ln w="57150">
                <a:solidFill>
                  <a:srgbClr val="2899D4"/>
                </a:solidFill>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E93FF160-1CC9-EA7F-3A56-2125540610F5}"/>
                  </a:ext>
                </a:extLst>
              </p:cNvPr>
              <p:cNvGrpSpPr/>
              <p:nvPr/>
            </p:nvGrpSpPr>
            <p:grpSpPr>
              <a:xfrm>
                <a:off x="974378" y="525694"/>
                <a:ext cx="1554481" cy="1879107"/>
                <a:chOff x="1716058" y="525694"/>
                <a:chExt cx="1554481" cy="1879107"/>
              </a:xfrm>
            </p:grpSpPr>
            <p:sp>
              <p:nvSpPr>
                <p:cNvPr id="21" name="Rectangle 20">
                  <a:extLst>
                    <a:ext uri="{FF2B5EF4-FFF2-40B4-BE49-F238E27FC236}">
                      <a16:creationId xmlns:a16="http://schemas.microsoft.com/office/drawing/2014/main" id="{30755A91-CC3E-CC01-E3CF-75D4A049BE4C}"/>
                    </a:ext>
                  </a:extLst>
                </p:cNvPr>
                <p:cNvSpPr/>
                <p:nvPr/>
              </p:nvSpPr>
              <p:spPr>
                <a:xfrm>
                  <a:off x="1716059" y="841177"/>
                  <a:ext cx="1554480" cy="1563624"/>
                </a:xfrm>
                <a:prstGeom prst="rect">
                  <a:avLst/>
                </a:prstGeom>
                <a:solidFill>
                  <a:schemeClr val="bg1"/>
                </a:solidFill>
                <a:ln w="28575">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C4D1E059-BB1C-B8DA-77DD-6131646DBC68}"/>
                    </a:ext>
                  </a:extLst>
                </p:cNvPr>
                <p:cNvSpPr/>
                <p:nvPr/>
              </p:nvSpPr>
              <p:spPr>
                <a:xfrm>
                  <a:off x="1716059" y="891229"/>
                  <a:ext cx="1532796" cy="12801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75" b="1">
                      <a:solidFill>
                        <a:srgbClr val="2899D4"/>
                      </a:solidFill>
                      <a:latin typeface="Arial" panose="020B0604020202020204" pitchFamily="34" charset="0"/>
                      <a:cs typeface="Arial" panose="020B0604020202020204" pitchFamily="34" charset="0"/>
                    </a:rPr>
                    <a:t>Request for Information (RFI) Release </a:t>
                  </a:r>
                </a:p>
                <a:p>
                  <a:r>
                    <a:rPr lang="en-US" sz="825">
                      <a:solidFill>
                        <a:schemeClr val="tx1"/>
                      </a:solidFill>
                      <a:latin typeface="Arial" panose="020B0604020202020204" pitchFamily="34" charset="0"/>
                      <a:cs typeface="Arial" panose="020B0604020202020204" pitchFamily="34" charset="0"/>
                    </a:rPr>
                    <a:t>DLA released initial RFI in advance of the acquisition. </a:t>
                  </a:r>
                </a:p>
              </p:txBody>
            </p:sp>
            <p:sp>
              <p:nvSpPr>
                <p:cNvPr id="26" name="Rectangle 25">
                  <a:extLst>
                    <a:ext uri="{FF2B5EF4-FFF2-40B4-BE49-F238E27FC236}">
                      <a16:creationId xmlns:a16="http://schemas.microsoft.com/office/drawing/2014/main" id="{FFDAB8A8-2675-133A-1F2D-B2D37CF24D76}"/>
                    </a:ext>
                  </a:extLst>
                </p:cNvPr>
                <p:cNvSpPr/>
                <p:nvPr/>
              </p:nvSpPr>
              <p:spPr>
                <a:xfrm>
                  <a:off x="1716058" y="525694"/>
                  <a:ext cx="1554480" cy="315433"/>
                </a:xfrm>
                <a:prstGeom prst="rect">
                  <a:avLst/>
                </a:prstGeom>
                <a:solidFill>
                  <a:srgbClr val="2899D4"/>
                </a:solidFill>
                <a:ln w="28575">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SEP 2020</a:t>
                  </a:r>
                </a:p>
              </p:txBody>
            </p:sp>
          </p:grpSp>
        </p:grpSp>
        <p:pic>
          <p:nvPicPr>
            <p:cNvPr id="23" name="Graphic 22" descr="Document outline">
              <a:extLst>
                <a:ext uri="{FF2B5EF4-FFF2-40B4-BE49-F238E27FC236}">
                  <a16:creationId xmlns:a16="http://schemas.microsoft.com/office/drawing/2014/main" id="{D475996C-4DA5-4936-8342-70CAEC7952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1384" y="3080208"/>
              <a:ext cx="415548" cy="415548"/>
            </a:xfrm>
            <a:prstGeom prst="rect">
              <a:avLst/>
            </a:prstGeom>
          </p:spPr>
        </p:pic>
      </p:grpSp>
      <p:sp>
        <p:nvSpPr>
          <p:cNvPr id="64" name="Oval 63">
            <a:extLst>
              <a:ext uri="{FF2B5EF4-FFF2-40B4-BE49-F238E27FC236}">
                <a16:creationId xmlns:a16="http://schemas.microsoft.com/office/drawing/2014/main" id="{CA3B4FB0-DD1B-DB65-8FA4-034D7DFAF26A}"/>
              </a:ext>
            </a:extLst>
          </p:cNvPr>
          <p:cNvSpPr/>
          <p:nvPr/>
        </p:nvSpPr>
        <p:spPr>
          <a:xfrm>
            <a:off x="1678113" y="3517914"/>
            <a:ext cx="411480" cy="411480"/>
          </a:xfrm>
          <a:prstGeom prst="ellipse">
            <a:avLst/>
          </a:prstGeom>
          <a:solidFill>
            <a:schemeClr val="bg1"/>
          </a:solidFill>
          <a:ln w="57150">
            <a:solidFill>
              <a:srgbClr val="3FAE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5" name="Graphic 34" descr="Lightning bolt with solid fill">
            <a:extLst>
              <a:ext uri="{FF2B5EF4-FFF2-40B4-BE49-F238E27FC236}">
                <a16:creationId xmlns:a16="http://schemas.microsoft.com/office/drawing/2014/main" id="{1C4FD673-87D1-DB04-B346-0B11DBE0A2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01206" y="3546224"/>
            <a:ext cx="365294" cy="365294"/>
          </a:xfrm>
          <a:prstGeom prst="rect">
            <a:avLst/>
          </a:prstGeom>
        </p:spPr>
      </p:pic>
      <p:cxnSp>
        <p:nvCxnSpPr>
          <p:cNvPr id="65" name="Straight Connector 64">
            <a:extLst>
              <a:ext uri="{FF2B5EF4-FFF2-40B4-BE49-F238E27FC236}">
                <a16:creationId xmlns:a16="http://schemas.microsoft.com/office/drawing/2014/main" id="{4164256B-635C-BC9E-6BA7-D04F9C85719C}"/>
              </a:ext>
            </a:extLst>
          </p:cNvPr>
          <p:cNvCxnSpPr>
            <a:cxnSpLocks/>
          </p:cNvCxnSpPr>
          <p:nvPr/>
        </p:nvCxnSpPr>
        <p:spPr>
          <a:xfrm flipH="1">
            <a:off x="1883853" y="3935800"/>
            <a:ext cx="1" cy="342900"/>
          </a:xfrm>
          <a:prstGeom prst="line">
            <a:avLst/>
          </a:prstGeom>
          <a:ln w="57150">
            <a:solidFill>
              <a:srgbClr val="3FAE49"/>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DD0C6AA4-4F8D-1F3A-37A7-200C9D4453D6}"/>
              </a:ext>
            </a:extLst>
          </p:cNvPr>
          <p:cNvGrpSpPr/>
          <p:nvPr/>
        </p:nvGrpSpPr>
        <p:grpSpPr>
          <a:xfrm>
            <a:off x="1298290" y="4261744"/>
            <a:ext cx="1171127" cy="1505342"/>
            <a:chOff x="2564172" y="4455883"/>
            <a:chExt cx="1561503" cy="2007122"/>
          </a:xfrm>
        </p:grpSpPr>
        <p:sp>
          <p:nvSpPr>
            <p:cNvPr id="67" name="Rectangle 66">
              <a:extLst>
                <a:ext uri="{FF2B5EF4-FFF2-40B4-BE49-F238E27FC236}">
                  <a16:creationId xmlns:a16="http://schemas.microsoft.com/office/drawing/2014/main" id="{4DA6DDA3-C088-19F0-A3E2-4CCD713ECBA1}"/>
                </a:ext>
              </a:extLst>
            </p:cNvPr>
            <p:cNvSpPr/>
            <p:nvPr/>
          </p:nvSpPr>
          <p:spPr>
            <a:xfrm>
              <a:off x="2564173" y="4771365"/>
              <a:ext cx="1561502" cy="1691640"/>
            </a:xfrm>
            <a:prstGeom prst="rect">
              <a:avLst/>
            </a:prstGeom>
            <a:solidFill>
              <a:schemeClr val="bg1"/>
            </a:solidFill>
            <a:ln w="28575">
              <a:solidFill>
                <a:srgbClr val="3FAE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Rectangle 67">
              <a:extLst>
                <a:ext uri="{FF2B5EF4-FFF2-40B4-BE49-F238E27FC236}">
                  <a16:creationId xmlns:a16="http://schemas.microsoft.com/office/drawing/2014/main" id="{EB467994-E661-638C-0761-192A8AC17F8E}"/>
                </a:ext>
              </a:extLst>
            </p:cNvPr>
            <p:cNvSpPr/>
            <p:nvPr/>
          </p:nvSpPr>
          <p:spPr>
            <a:xfrm>
              <a:off x="2564173" y="4821418"/>
              <a:ext cx="1532796" cy="12536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75" b="1">
                  <a:solidFill>
                    <a:srgbClr val="3FAE49"/>
                  </a:solidFill>
                  <a:latin typeface="Arial" panose="020B0604020202020204" pitchFamily="34" charset="0"/>
                  <a:cs typeface="Arial" panose="020B0604020202020204" pitchFamily="34" charset="0"/>
                </a:rPr>
                <a:t>EO 13972</a:t>
              </a:r>
            </a:p>
            <a:p>
              <a:r>
                <a:rPr lang="en-US" sz="825">
                  <a:solidFill>
                    <a:schemeClr val="tx1"/>
                  </a:solidFill>
                  <a:latin typeface="Arial" panose="020B0604020202020204" pitchFamily="34" charset="0"/>
                  <a:cs typeface="Arial" panose="020B0604020202020204" pitchFamily="34" charset="0"/>
                </a:rPr>
                <a:t>The Executive Order directed demonstration of a micro-reactor at a domestic military installation</a:t>
              </a:r>
              <a:r>
                <a:rPr lang="en-US" sz="825">
                  <a:solidFill>
                    <a:srgbClr val="3FAE49"/>
                  </a:solidFill>
                  <a:latin typeface="Arial" panose="020B0604020202020204" pitchFamily="34" charset="0"/>
                  <a:cs typeface="Arial" panose="020B0604020202020204" pitchFamily="34" charset="0"/>
                </a:rPr>
                <a:t>. </a:t>
              </a:r>
              <a:endParaRPr lang="en-US" sz="825">
                <a:solidFill>
                  <a:schemeClr val="tx1"/>
                </a:solidFill>
                <a:latin typeface="Arial" panose="020B0604020202020204" pitchFamily="34" charset="0"/>
                <a:cs typeface="Arial" panose="020B0604020202020204" pitchFamily="34" charset="0"/>
              </a:endParaRPr>
            </a:p>
          </p:txBody>
        </p:sp>
        <p:sp>
          <p:nvSpPr>
            <p:cNvPr id="69" name="Rectangle 68">
              <a:extLst>
                <a:ext uri="{FF2B5EF4-FFF2-40B4-BE49-F238E27FC236}">
                  <a16:creationId xmlns:a16="http://schemas.microsoft.com/office/drawing/2014/main" id="{6FAC98FE-E1A9-A113-8515-AD3ADC72CC07}"/>
                </a:ext>
              </a:extLst>
            </p:cNvPr>
            <p:cNvSpPr/>
            <p:nvPr/>
          </p:nvSpPr>
          <p:spPr>
            <a:xfrm>
              <a:off x="2564172" y="4455883"/>
              <a:ext cx="1561502" cy="315433"/>
            </a:xfrm>
            <a:prstGeom prst="rect">
              <a:avLst/>
            </a:prstGeom>
            <a:solidFill>
              <a:srgbClr val="3FAE49"/>
            </a:solidFill>
            <a:ln w="28575">
              <a:solidFill>
                <a:srgbClr val="3FAE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JAN 2021</a:t>
              </a:r>
            </a:p>
          </p:txBody>
        </p:sp>
      </p:grpSp>
      <p:grpSp>
        <p:nvGrpSpPr>
          <p:cNvPr id="93" name="Group 92">
            <a:extLst>
              <a:ext uri="{FF2B5EF4-FFF2-40B4-BE49-F238E27FC236}">
                <a16:creationId xmlns:a16="http://schemas.microsoft.com/office/drawing/2014/main" id="{C714CD4F-EACF-B836-BB52-B92135757D87}"/>
              </a:ext>
            </a:extLst>
          </p:cNvPr>
          <p:cNvGrpSpPr/>
          <p:nvPr/>
        </p:nvGrpSpPr>
        <p:grpSpPr>
          <a:xfrm>
            <a:off x="1885596" y="1655676"/>
            <a:ext cx="1171127" cy="2280908"/>
            <a:chOff x="3491886" y="527412"/>
            <a:chExt cx="1561503" cy="3041211"/>
          </a:xfrm>
        </p:grpSpPr>
        <p:sp>
          <p:nvSpPr>
            <p:cNvPr id="57" name="Rectangle 56">
              <a:extLst>
                <a:ext uri="{FF2B5EF4-FFF2-40B4-BE49-F238E27FC236}">
                  <a16:creationId xmlns:a16="http://schemas.microsoft.com/office/drawing/2014/main" id="{371E1C46-1B43-7E77-47DE-9F66D415C269}"/>
                </a:ext>
              </a:extLst>
            </p:cNvPr>
            <p:cNvSpPr/>
            <p:nvPr/>
          </p:nvSpPr>
          <p:spPr>
            <a:xfrm>
              <a:off x="3491887" y="842894"/>
              <a:ext cx="1561502" cy="1566025"/>
            </a:xfrm>
            <a:prstGeom prst="rect">
              <a:avLst/>
            </a:prstGeom>
            <a:solidFill>
              <a:schemeClr val="bg1"/>
            </a:solidFill>
            <a:ln w="28575">
              <a:solidFill>
                <a:srgbClr val="ED4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Rectangle 57">
              <a:extLst>
                <a:ext uri="{FF2B5EF4-FFF2-40B4-BE49-F238E27FC236}">
                  <a16:creationId xmlns:a16="http://schemas.microsoft.com/office/drawing/2014/main" id="{B5BE11F5-E617-3CAC-FB9A-3638894278D7}"/>
                </a:ext>
              </a:extLst>
            </p:cNvPr>
            <p:cNvSpPr/>
            <p:nvPr/>
          </p:nvSpPr>
          <p:spPr>
            <a:xfrm>
              <a:off x="3491887" y="864372"/>
              <a:ext cx="1532796" cy="12536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75" b="1">
                  <a:solidFill>
                    <a:srgbClr val="ED4597"/>
                  </a:solidFill>
                  <a:latin typeface="Arial" panose="020B0604020202020204" pitchFamily="34" charset="0"/>
                  <a:cs typeface="Arial" panose="020B0604020202020204" pitchFamily="34" charset="0"/>
                </a:rPr>
                <a:t>Preferred Location Announced</a:t>
              </a:r>
            </a:p>
            <a:p>
              <a:r>
                <a:rPr lang="en-US" sz="825">
                  <a:solidFill>
                    <a:schemeClr val="tx1"/>
                  </a:solidFill>
                  <a:latin typeface="Arial" panose="020B0604020202020204" pitchFamily="34" charset="0"/>
                  <a:cs typeface="Arial" panose="020B0604020202020204" pitchFamily="34" charset="0"/>
                </a:rPr>
                <a:t>DAF announced Eielson AFB as the preferred location to pilot its first micro-reactor. </a:t>
              </a:r>
            </a:p>
          </p:txBody>
        </p:sp>
        <p:sp>
          <p:nvSpPr>
            <p:cNvPr id="59" name="Rectangle 58">
              <a:extLst>
                <a:ext uri="{FF2B5EF4-FFF2-40B4-BE49-F238E27FC236}">
                  <a16:creationId xmlns:a16="http://schemas.microsoft.com/office/drawing/2014/main" id="{A78CB036-A3FF-C341-41B8-38C259B20941}"/>
                </a:ext>
              </a:extLst>
            </p:cNvPr>
            <p:cNvSpPr/>
            <p:nvPr/>
          </p:nvSpPr>
          <p:spPr>
            <a:xfrm>
              <a:off x="3491886" y="527412"/>
              <a:ext cx="1561502" cy="315433"/>
            </a:xfrm>
            <a:prstGeom prst="rect">
              <a:avLst/>
            </a:prstGeom>
            <a:solidFill>
              <a:srgbClr val="ED4597"/>
            </a:solidFill>
            <a:ln w="28575">
              <a:solidFill>
                <a:srgbClr val="ED4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OCT 2021</a:t>
              </a:r>
            </a:p>
          </p:txBody>
        </p:sp>
        <p:cxnSp>
          <p:nvCxnSpPr>
            <p:cNvPr id="60" name="Straight Connector 59">
              <a:extLst>
                <a:ext uri="{FF2B5EF4-FFF2-40B4-BE49-F238E27FC236}">
                  <a16:creationId xmlns:a16="http://schemas.microsoft.com/office/drawing/2014/main" id="{30EBF06A-37B9-1EFC-34FA-40FC6C684C08}"/>
                </a:ext>
              </a:extLst>
            </p:cNvPr>
            <p:cNvCxnSpPr>
              <a:cxnSpLocks/>
              <a:stCxn id="57" idx="2"/>
              <a:endCxn id="61" idx="0"/>
            </p:cNvCxnSpPr>
            <p:nvPr/>
          </p:nvCxnSpPr>
          <p:spPr>
            <a:xfrm flipH="1">
              <a:off x="4267810" y="2408919"/>
              <a:ext cx="4828" cy="611064"/>
            </a:xfrm>
            <a:prstGeom prst="line">
              <a:avLst/>
            </a:prstGeom>
            <a:ln w="57150">
              <a:solidFill>
                <a:srgbClr val="ED4597"/>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31A5AEDB-2437-1DAF-8158-052D73E29CD3}"/>
                </a:ext>
              </a:extLst>
            </p:cNvPr>
            <p:cNvGrpSpPr/>
            <p:nvPr/>
          </p:nvGrpSpPr>
          <p:grpSpPr>
            <a:xfrm>
              <a:off x="3993490" y="3016696"/>
              <a:ext cx="548640" cy="551927"/>
              <a:chOff x="3993490" y="3016696"/>
              <a:chExt cx="548640" cy="551927"/>
            </a:xfrm>
          </p:grpSpPr>
          <p:sp>
            <p:nvSpPr>
              <p:cNvPr id="61" name="Oval 60">
                <a:extLst>
                  <a:ext uri="{FF2B5EF4-FFF2-40B4-BE49-F238E27FC236}">
                    <a16:creationId xmlns:a16="http://schemas.microsoft.com/office/drawing/2014/main" id="{F03C8B3C-43D2-5360-ADF2-646EC55378E5}"/>
                  </a:ext>
                </a:extLst>
              </p:cNvPr>
              <p:cNvSpPr/>
              <p:nvPr/>
            </p:nvSpPr>
            <p:spPr>
              <a:xfrm>
                <a:off x="3993490" y="3019983"/>
                <a:ext cx="548640" cy="548640"/>
              </a:xfrm>
              <a:prstGeom prst="ellipse">
                <a:avLst/>
              </a:prstGeom>
              <a:solidFill>
                <a:schemeClr val="bg1"/>
              </a:solidFill>
              <a:ln w="57150">
                <a:solidFill>
                  <a:srgbClr val="ED4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3" name="Graphic 82" descr="Marker with solid fill">
                <a:extLst>
                  <a:ext uri="{FF2B5EF4-FFF2-40B4-BE49-F238E27FC236}">
                    <a16:creationId xmlns:a16="http://schemas.microsoft.com/office/drawing/2014/main" id="{1F4F5912-E18B-A0A9-5F2E-C417C05DB9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93490" y="3016696"/>
                <a:ext cx="548640" cy="548640"/>
              </a:xfrm>
              <a:prstGeom prst="rect">
                <a:avLst/>
              </a:prstGeom>
            </p:spPr>
          </p:pic>
        </p:grpSp>
      </p:grpSp>
      <p:sp>
        <p:nvSpPr>
          <p:cNvPr id="77" name="Rectangle 76">
            <a:extLst>
              <a:ext uri="{FF2B5EF4-FFF2-40B4-BE49-F238E27FC236}">
                <a16:creationId xmlns:a16="http://schemas.microsoft.com/office/drawing/2014/main" id="{5D839010-820A-959C-FF80-938EF3CD5CF2}"/>
              </a:ext>
            </a:extLst>
          </p:cNvPr>
          <p:cNvSpPr/>
          <p:nvPr/>
        </p:nvSpPr>
        <p:spPr>
          <a:xfrm>
            <a:off x="85548" y="4498356"/>
            <a:ext cx="1171127" cy="1268730"/>
          </a:xfrm>
          <a:prstGeom prst="rect">
            <a:avLst/>
          </a:prstGeom>
          <a:solidFill>
            <a:schemeClr val="bg1"/>
          </a:solidFill>
          <a:ln w="28575">
            <a:solidFill>
              <a:srgbClr val="3FAE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Rectangle 77">
            <a:extLst>
              <a:ext uri="{FF2B5EF4-FFF2-40B4-BE49-F238E27FC236}">
                <a16:creationId xmlns:a16="http://schemas.microsoft.com/office/drawing/2014/main" id="{240A5219-C80D-86F7-A818-37FFB1875762}"/>
              </a:ext>
            </a:extLst>
          </p:cNvPr>
          <p:cNvSpPr/>
          <p:nvPr/>
        </p:nvSpPr>
        <p:spPr>
          <a:xfrm>
            <a:off x="85548" y="4535895"/>
            <a:ext cx="1149597" cy="9402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75" b="1">
                <a:solidFill>
                  <a:srgbClr val="3FAE49"/>
                </a:solidFill>
                <a:latin typeface="Arial" panose="020B0604020202020204" pitchFamily="34" charset="0"/>
                <a:cs typeface="Arial" panose="020B0604020202020204" pitchFamily="34" charset="0"/>
              </a:rPr>
              <a:t>FY2019 NDAA</a:t>
            </a:r>
          </a:p>
          <a:p>
            <a:r>
              <a:rPr lang="en-US" sz="825">
                <a:solidFill>
                  <a:schemeClr val="tx1"/>
                </a:solidFill>
                <a:latin typeface="Arial" panose="020B0604020202020204" pitchFamily="34" charset="0"/>
                <a:cs typeface="Arial" panose="020B0604020202020204" pitchFamily="34" charset="0"/>
              </a:rPr>
              <a:t>Required the Secretary of Energy to provide a report on a micro-reactor pilot program by December 31, 2027. </a:t>
            </a:r>
          </a:p>
        </p:txBody>
      </p:sp>
      <p:sp>
        <p:nvSpPr>
          <p:cNvPr id="79" name="Rectangle 78">
            <a:extLst>
              <a:ext uri="{FF2B5EF4-FFF2-40B4-BE49-F238E27FC236}">
                <a16:creationId xmlns:a16="http://schemas.microsoft.com/office/drawing/2014/main" id="{D2984A05-6197-C404-08A0-FC562793DBCC}"/>
              </a:ext>
            </a:extLst>
          </p:cNvPr>
          <p:cNvSpPr/>
          <p:nvPr/>
        </p:nvSpPr>
        <p:spPr>
          <a:xfrm>
            <a:off x="85547" y="4261744"/>
            <a:ext cx="1171127" cy="236575"/>
          </a:xfrm>
          <a:prstGeom prst="rect">
            <a:avLst/>
          </a:prstGeom>
          <a:solidFill>
            <a:srgbClr val="3FAE49"/>
          </a:solidFill>
          <a:ln w="28575">
            <a:solidFill>
              <a:srgbClr val="3FAE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JUL 2018</a:t>
            </a:r>
          </a:p>
        </p:txBody>
      </p:sp>
      <p:grpSp>
        <p:nvGrpSpPr>
          <p:cNvPr id="139" name="Group 138">
            <a:extLst>
              <a:ext uri="{FF2B5EF4-FFF2-40B4-BE49-F238E27FC236}">
                <a16:creationId xmlns:a16="http://schemas.microsoft.com/office/drawing/2014/main" id="{81F608A0-614B-7EC5-2391-F39AD5414C6B}"/>
              </a:ext>
            </a:extLst>
          </p:cNvPr>
          <p:cNvGrpSpPr/>
          <p:nvPr/>
        </p:nvGrpSpPr>
        <p:grpSpPr>
          <a:xfrm>
            <a:off x="465371" y="3523131"/>
            <a:ext cx="411480" cy="767588"/>
            <a:chOff x="1362174" y="3015635"/>
            <a:chExt cx="548640" cy="1023450"/>
          </a:xfrm>
        </p:grpSpPr>
        <p:cxnSp>
          <p:nvCxnSpPr>
            <p:cNvPr id="75" name="Straight Connector 74">
              <a:extLst>
                <a:ext uri="{FF2B5EF4-FFF2-40B4-BE49-F238E27FC236}">
                  <a16:creationId xmlns:a16="http://schemas.microsoft.com/office/drawing/2014/main" id="{99A80C2D-5724-854D-5296-CC86EDEF5EDA}"/>
                </a:ext>
              </a:extLst>
            </p:cNvPr>
            <p:cNvCxnSpPr>
              <a:cxnSpLocks/>
            </p:cNvCxnSpPr>
            <p:nvPr/>
          </p:nvCxnSpPr>
          <p:spPr>
            <a:xfrm flipH="1">
              <a:off x="1636494" y="3581885"/>
              <a:ext cx="2" cy="457200"/>
            </a:xfrm>
            <a:prstGeom prst="line">
              <a:avLst/>
            </a:prstGeom>
            <a:ln w="57150">
              <a:solidFill>
                <a:srgbClr val="3FAE49"/>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C4FBB07C-D941-BA4B-811D-A234DAA888E6}"/>
                </a:ext>
              </a:extLst>
            </p:cNvPr>
            <p:cNvSpPr/>
            <p:nvPr/>
          </p:nvSpPr>
          <p:spPr>
            <a:xfrm>
              <a:off x="1362174" y="3015635"/>
              <a:ext cx="548640" cy="548640"/>
            </a:xfrm>
            <a:prstGeom prst="ellipse">
              <a:avLst/>
            </a:prstGeom>
            <a:solidFill>
              <a:schemeClr val="bg1"/>
            </a:solidFill>
            <a:ln w="57150">
              <a:solidFill>
                <a:srgbClr val="3FAE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4" name="Group 93">
            <a:extLst>
              <a:ext uri="{FF2B5EF4-FFF2-40B4-BE49-F238E27FC236}">
                <a16:creationId xmlns:a16="http://schemas.microsoft.com/office/drawing/2014/main" id="{6315697C-10E8-8E58-1BEC-9CA51C8D5F0B}"/>
              </a:ext>
            </a:extLst>
          </p:cNvPr>
          <p:cNvGrpSpPr/>
          <p:nvPr/>
        </p:nvGrpSpPr>
        <p:grpSpPr>
          <a:xfrm>
            <a:off x="2890855" y="3517915"/>
            <a:ext cx="411480" cy="759412"/>
            <a:chOff x="4828623" y="3015635"/>
            <a:chExt cx="548640" cy="996948"/>
          </a:xfrm>
        </p:grpSpPr>
        <p:sp>
          <p:nvSpPr>
            <p:cNvPr id="84" name="Oval 83">
              <a:extLst>
                <a:ext uri="{FF2B5EF4-FFF2-40B4-BE49-F238E27FC236}">
                  <a16:creationId xmlns:a16="http://schemas.microsoft.com/office/drawing/2014/main" id="{E5C0B1C8-4985-C156-F53E-86780C0E94C7}"/>
                </a:ext>
              </a:extLst>
            </p:cNvPr>
            <p:cNvSpPr/>
            <p:nvPr/>
          </p:nvSpPr>
          <p:spPr>
            <a:xfrm>
              <a:off x="4828623" y="3015635"/>
              <a:ext cx="548640" cy="548640"/>
            </a:xfrm>
            <a:prstGeom prst="ellipse">
              <a:avLst/>
            </a:prstGeom>
            <a:solidFill>
              <a:schemeClr val="bg1"/>
            </a:solidFill>
            <a:ln w="57150">
              <a:solidFill>
                <a:srgbClr val="682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5" name="Straight Connector 84">
              <a:extLst>
                <a:ext uri="{FF2B5EF4-FFF2-40B4-BE49-F238E27FC236}">
                  <a16:creationId xmlns:a16="http://schemas.microsoft.com/office/drawing/2014/main" id="{AFE1F9E2-761E-7C06-18D1-40CF0F55C013}"/>
                </a:ext>
              </a:extLst>
            </p:cNvPr>
            <p:cNvCxnSpPr>
              <a:cxnSpLocks/>
            </p:cNvCxnSpPr>
            <p:nvPr/>
          </p:nvCxnSpPr>
          <p:spPr>
            <a:xfrm flipH="1">
              <a:off x="5098114" y="3562427"/>
              <a:ext cx="1" cy="450156"/>
            </a:xfrm>
            <a:prstGeom prst="line">
              <a:avLst/>
            </a:prstGeom>
            <a:ln w="57150">
              <a:solidFill>
                <a:srgbClr val="682773"/>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0B3A2001-00E2-3338-4301-80323ECE502A}"/>
              </a:ext>
            </a:extLst>
          </p:cNvPr>
          <p:cNvGrpSpPr/>
          <p:nvPr/>
        </p:nvGrpSpPr>
        <p:grpSpPr>
          <a:xfrm>
            <a:off x="2507438" y="4261650"/>
            <a:ext cx="1171127" cy="1505342"/>
            <a:chOff x="4267810" y="4455758"/>
            <a:chExt cx="1561503" cy="2007122"/>
          </a:xfrm>
        </p:grpSpPr>
        <p:sp>
          <p:nvSpPr>
            <p:cNvPr id="87" name="Rectangle 86">
              <a:extLst>
                <a:ext uri="{FF2B5EF4-FFF2-40B4-BE49-F238E27FC236}">
                  <a16:creationId xmlns:a16="http://schemas.microsoft.com/office/drawing/2014/main" id="{AD4C26CF-6FE4-8313-4C77-905387C05D6F}"/>
                </a:ext>
              </a:extLst>
            </p:cNvPr>
            <p:cNvSpPr/>
            <p:nvPr/>
          </p:nvSpPr>
          <p:spPr>
            <a:xfrm>
              <a:off x="4267811" y="4771240"/>
              <a:ext cx="1561502" cy="1691640"/>
            </a:xfrm>
            <a:prstGeom prst="rect">
              <a:avLst/>
            </a:prstGeom>
            <a:solidFill>
              <a:schemeClr val="bg1"/>
            </a:solidFill>
            <a:ln w="28575">
              <a:solidFill>
                <a:srgbClr val="682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Rectangle 87">
              <a:extLst>
                <a:ext uri="{FF2B5EF4-FFF2-40B4-BE49-F238E27FC236}">
                  <a16:creationId xmlns:a16="http://schemas.microsoft.com/office/drawing/2014/main" id="{568811D5-1C28-7340-9F26-4A7FD9054D99}"/>
                </a:ext>
              </a:extLst>
            </p:cNvPr>
            <p:cNvSpPr/>
            <p:nvPr/>
          </p:nvSpPr>
          <p:spPr>
            <a:xfrm>
              <a:off x="4267811" y="4821293"/>
              <a:ext cx="1532796" cy="12536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75" b="1">
                  <a:solidFill>
                    <a:srgbClr val="682773"/>
                  </a:solidFill>
                  <a:latin typeface="Arial" panose="020B0604020202020204" pitchFamily="34" charset="0"/>
                  <a:cs typeface="Arial" panose="020B0604020202020204" pitchFamily="34" charset="0"/>
                </a:rPr>
                <a:t>Initiated Community Outreach</a:t>
              </a:r>
            </a:p>
            <a:p>
              <a:r>
                <a:rPr lang="en-US" sz="825">
                  <a:solidFill>
                    <a:schemeClr val="tx1"/>
                  </a:solidFill>
                  <a:latin typeface="Arial" panose="020B0604020202020204" pitchFamily="34" charset="0"/>
                  <a:cs typeface="Arial" panose="020B0604020202020204" pitchFamily="34" charset="0"/>
                </a:rPr>
                <a:t>DAF sent letters to notify Tribal Nations and local government leadership.</a:t>
              </a:r>
            </a:p>
          </p:txBody>
        </p:sp>
        <p:sp>
          <p:nvSpPr>
            <p:cNvPr id="89" name="Rectangle 88">
              <a:extLst>
                <a:ext uri="{FF2B5EF4-FFF2-40B4-BE49-F238E27FC236}">
                  <a16:creationId xmlns:a16="http://schemas.microsoft.com/office/drawing/2014/main" id="{68E87591-726C-76ED-0E86-B720326FF445}"/>
                </a:ext>
              </a:extLst>
            </p:cNvPr>
            <p:cNvSpPr/>
            <p:nvPr/>
          </p:nvSpPr>
          <p:spPr>
            <a:xfrm>
              <a:off x="4267810" y="4455758"/>
              <a:ext cx="1561502" cy="315433"/>
            </a:xfrm>
            <a:prstGeom prst="rect">
              <a:avLst/>
            </a:prstGeom>
            <a:solidFill>
              <a:srgbClr val="682773"/>
            </a:solidFill>
            <a:ln w="28575">
              <a:solidFill>
                <a:srgbClr val="682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OCT 2021</a:t>
              </a:r>
            </a:p>
          </p:txBody>
        </p:sp>
      </p:grpSp>
      <p:pic>
        <p:nvPicPr>
          <p:cNvPr id="98" name="Graphic 97" descr="Handshake with solid fill">
            <a:extLst>
              <a:ext uri="{FF2B5EF4-FFF2-40B4-BE49-F238E27FC236}">
                <a16:creationId xmlns:a16="http://schemas.microsoft.com/office/drawing/2014/main" id="{8E297273-BEB6-7FBD-B5B0-85EB803E996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23440" y="3559338"/>
            <a:ext cx="339067" cy="339067"/>
          </a:xfrm>
          <a:prstGeom prst="rect">
            <a:avLst/>
          </a:prstGeom>
        </p:spPr>
      </p:pic>
      <p:grpSp>
        <p:nvGrpSpPr>
          <p:cNvPr id="127" name="Group 126">
            <a:extLst>
              <a:ext uri="{FF2B5EF4-FFF2-40B4-BE49-F238E27FC236}">
                <a16:creationId xmlns:a16="http://schemas.microsoft.com/office/drawing/2014/main" id="{E53E9E0B-E9BE-E12B-DC5D-2B8684BFCB06}"/>
              </a:ext>
            </a:extLst>
          </p:cNvPr>
          <p:cNvGrpSpPr/>
          <p:nvPr/>
        </p:nvGrpSpPr>
        <p:grpSpPr>
          <a:xfrm>
            <a:off x="3093968" y="1657624"/>
            <a:ext cx="1171127" cy="2253894"/>
            <a:chOff x="5090490" y="528292"/>
            <a:chExt cx="1561503" cy="3005192"/>
          </a:xfrm>
        </p:grpSpPr>
        <p:sp>
          <p:nvSpPr>
            <p:cNvPr id="100" name="Oval 99">
              <a:extLst>
                <a:ext uri="{FF2B5EF4-FFF2-40B4-BE49-F238E27FC236}">
                  <a16:creationId xmlns:a16="http://schemas.microsoft.com/office/drawing/2014/main" id="{2F803099-4F46-E098-808E-F8A5CAD1A857}"/>
                </a:ext>
              </a:extLst>
            </p:cNvPr>
            <p:cNvSpPr/>
            <p:nvPr/>
          </p:nvSpPr>
          <p:spPr>
            <a:xfrm>
              <a:off x="5596921" y="2984844"/>
              <a:ext cx="548640" cy="548640"/>
            </a:xfrm>
            <a:prstGeom prst="ellipse">
              <a:avLst/>
            </a:prstGeom>
            <a:solidFill>
              <a:schemeClr val="bg1"/>
            </a:solidFill>
            <a:ln w="57150">
              <a:solidFill>
                <a:srgbClr val="682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1" name="Straight Connector 100">
              <a:extLst>
                <a:ext uri="{FF2B5EF4-FFF2-40B4-BE49-F238E27FC236}">
                  <a16:creationId xmlns:a16="http://schemas.microsoft.com/office/drawing/2014/main" id="{B04603DE-5C00-F9A6-692A-39BE00A9E30C}"/>
                </a:ext>
              </a:extLst>
            </p:cNvPr>
            <p:cNvCxnSpPr>
              <a:cxnSpLocks/>
              <a:stCxn id="103" idx="2"/>
              <a:endCxn id="100" idx="0"/>
            </p:cNvCxnSpPr>
            <p:nvPr/>
          </p:nvCxnSpPr>
          <p:spPr>
            <a:xfrm flipH="1">
              <a:off x="5871241" y="2407398"/>
              <a:ext cx="1" cy="577446"/>
            </a:xfrm>
            <a:prstGeom prst="line">
              <a:avLst/>
            </a:prstGeom>
            <a:ln w="57150">
              <a:solidFill>
                <a:srgbClr val="682773"/>
              </a:solidFill>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EEB642F9-68F6-F88C-56A3-9432D1243E4D}"/>
                </a:ext>
              </a:extLst>
            </p:cNvPr>
            <p:cNvSpPr/>
            <p:nvPr/>
          </p:nvSpPr>
          <p:spPr>
            <a:xfrm>
              <a:off x="5090491" y="843774"/>
              <a:ext cx="1561502" cy="1563624"/>
            </a:xfrm>
            <a:prstGeom prst="rect">
              <a:avLst/>
            </a:prstGeom>
            <a:solidFill>
              <a:schemeClr val="bg1"/>
            </a:solidFill>
            <a:ln w="28575">
              <a:solidFill>
                <a:srgbClr val="682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Rectangle 103">
              <a:extLst>
                <a:ext uri="{FF2B5EF4-FFF2-40B4-BE49-F238E27FC236}">
                  <a16:creationId xmlns:a16="http://schemas.microsoft.com/office/drawing/2014/main" id="{519A5AF0-238A-AED4-4E80-A6C8267DDEBA}"/>
                </a:ext>
              </a:extLst>
            </p:cNvPr>
            <p:cNvSpPr/>
            <p:nvPr/>
          </p:nvSpPr>
          <p:spPr>
            <a:xfrm>
              <a:off x="5090491" y="865252"/>
              <a:ext cx="1532796" cy="12536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75" b="1">
                  <a:solidFill>
                    <a:srgbClr val="682773"/>
                  </a:solidFill>
                  <a:latin typeface="Arial" panose="020B0604020202020204" pitchFamily="34" charset="0"/>
                  <a:cs typeface="Arial" panose="020B0604020202020204" pitchFamily="34" charset="0"/>
                </a:rPr>
                <a:t>Federal Partnership Established</a:t>
              </a:r>
            </a:p>
            <a:p>
              <a:r>
                <a:rPr lang="en-US" sz="825">
                  <a:solidFill>
                    <a:schemeClr val="tx1"/>
                  </a:solidFill>
                  <a:latin typeface="Arial" panose="020B0604020202020204" pitchFamily="34" charset="0"/>
                  <a:cs typeface="Arial" panose="020B0604020202020204" pitchFamily="34" charset="0"/>
                </a:rPr>
                <a:t>DAF co-signed a Memorandum of Understanding with critical project partners.</a:t>
              </a:r>
            </a:p>
          </p:txBody>
        </p:sp>
        <p:sp>
          <p:nvSpPr>
            <p:cNvPr id="105" name="Rectangle 104">
              <a:extLst>
                <a:ext uri="{FF2B5EF4-FFF2-40B4-BE49-F238E27FC236}">
                  <a16:creationId xmlns:a16="http://schemas.microsoft.com/office/drawing/2014/main" id="{AB49EC42-2B15-BCCA-2151-F10671E471BD}"/>
                </a:ext>
              </a:extLst>
            </p:cNvPr>
            <p:cNvSpPr/>
            <p:nvPr/>
          </p:nvSpPr>
          <p:spPr>
            <a:xfrm>
              <a:off x="5090490" y="528292"/>
              <a:ext cx="1561502" cy="315433"/>
            </a:xfrm>
            <a:prstGeom prst="rect">
              <a:avLst/>
            </a:prstGeom>
            <a:solidFill>
              <a:srgbClr val="682773"/>
            </a:solidFill>
            <a:ln w="28575">
              <a:solidFill>
                <a:srgbClr val="682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AUG 2022</a:t>
              </a:r>
            </a:p>
          </p:txBody>
        </p:sp>
      </p:grpSp>
      <p:sp>
        <p:nvSpPr>
          <p:cNvPr id="112" name="Rectangle 111">
            <a:extLst>
              <a:ext uri="{FF2B5EF4-FFF2-40B4-BE49-F238E27FC236}">
                <a16:creationId xmlns:a16="http://schemas.microsoft.com/office/drawing/2014/main" id="{4DBD9436-C2AC-A107-1B4C-EF3C22D3289D}"/>
              </a:ext>
            </a:extLst>
          </p:cNvPr>
          <p:cNvSpPr/>
          <p:nvPr/>
        </p:nvSpPr>
        <p:spPr>
          <a:xfrm>
            <a:off x="3716586" y="4496098"/>
            <a:ext cx="1165860" cy="1268730"/>
          </a:xfrm>
          <a:prstGeom prst="rect">
            <a:avLst/>
          </a:prstGeom>
          <a:solidFill>
            <a:schemeClr val="bg1"/>
          </a:solidFill>
          <a:ln w="28575">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Rectangle 112">
            <a:extLst>
              <a:ext uri="{FF2B5EF4-FFF2-40B4-BE49-F238E27FC236}">
                <a16:creationId xmlns:a16="http://schemas.microsoft.com/office/drawing/2014/main" id="{88A69B66-F34F-2CE0-24FD-32C18E2C12C8}"/>
              </a:ext>
            </a:extLst>
          </p:cNvPr>
          <p:cNvSpPr/>
          <p:nvPr/>
        </p:nvSpPr>
        <p:spPr>
          <a:xfrm>
            <a:off x="3716586" y="4533638"/>
            <a:ext cx="1149597" cy="960120"/>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75" b="1">
                <a:solidFill>
                  <a:srgbClr val="2899D4"/>
                </a:solidFill>
                <a:latin typeface="Arial" panose="020B0604020202020204" pitchFamily="34" charset="0"/>
                <a:cs typeface="Arial" panose="020B0604020202020204" pitchFamily="34" charset="0"/>
              </a:rPr>
              <a:t>Request for Proposal (RFP) Released </a:t>
            </a:r>
          </a:p>
          <a:p>
            <a:r>
              <a:rPr lang="en-US" sz="825">
                <a:solidFill>
                  <a:schemeClr val="tx1"/>
                </a:solidFill>
                <a:latin typeface="Arial" panose="020B0604020202020204" pitchFamily="34" charset="0"/>
                <a:cs typeface="Arial" panose="020B0604020202020204" pitchFamily="34" charset="0"/>
              </a:rPr>
              <a:t>DLA released RFP. </a:t>
            </a:r>
          </a:p>
        </p:txBody>
      </p:sp>
      <p:sp>
        <p:nvSpPr>
          <p:cNvPr id="114" name="Rectangle 113">
            <a:extLst>
              <a:ext uri="{FF2B5EF4-FFF2-40B4-BE49-F238E27FC236}">
                <a16:creationId xmlns:a16="http://schemas.microsoft.com/office/drawing/2014/main" id="{4E422CB5-1A54-432F-DAA7-4643D3BE0200}"/>
              </a:ext>
            </a:extLst>
          </p:cNvPr>
          <p:cNvSpPr/>
          <p:nvPr/>
        </p:nvSpPr>
        <p:spPr>
          <a:xfrm>
            <a:off x="3716585" y="4259487"/>
            <a:ext cx="1165860" cy="236575"/>
          </a:xfrm>
          <a:prstGeom prst="rect">
            <a:avLst/>
          </a:prstGeom>
          <a:solidFill>
            <a:srgbClr val="2899D4"/>
          </a:solidFill>
          <a:ln w="28575">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SEP 2022</a:t>
            </a:r>
          </a:p>
        </p:txBody>
      </p:sp>
      <p:sp>
        <p:nvSpPr>
          <p:cNvPr id="116" name="Oval 115">
            <a:extLst>
              <a:ext uri="{FF2B5EF4-FFF2-40B4-BE49-F238E27FC236}">
                <a16:creationId xmlns:a16="http://schemas.microsoft.com/office/drawing/2014/main" id="{05A68194-621E-364C-7646-63B0809233BA}"/>
              </a:ext>
            </a:extLst>
          </p:cNvPr>
          <p:cNvSpPr/>
          <p:nvPr/>
        </p:nvSpPr>
        <p:spPr>
          <a:xfrm>
            <a:off x="4085645" y="3500038"/>
            <a:ext cx="411480" cy="411480"/>
          </a:xfrm>
          <a:prstGeom prst="ellipse">
            <a:avLst/>
          </a:prstGeom>
          <a:solidFill>
            <a:schemeClr val="bg1"/>
          </a:solidFill>
          <a:ln w="57150">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7" name="Straight Connector 116">
            <a:extLst>
              <a:ext uri="{FF2B5EF4-FFF2-40B4-BE49-F238E27FC236}">
                <a16:creationId xmlns:a16="http://schemas.microsoft.com/office/drawing/2014/main" id="{0A33E405-AB4E-1DAC-197B-A824C0312DD1}"/>
              </a:ext>
            </a:extLst>
          </p:cNvPr>
          <p:cNvCxnSpPr>
            <a:cxnSpLocks/>
          </p:cNvCxnSpPr>
          <p:nvPr/>
        </p:nvCxnSpPr>
        <p:spPr>
          <a:xfrm>
            <a:off x="4291385" y="3911518"/>
            <a:ext cx="8130" cy="347969"/>
          </a:xfrm>
          <a:prstGeom prst="line">
            <a:avLst/>
          </a:prstGeom>
          <a:ln w="57150">
            <a:solidFill>
              <a:srgbClr val="2899D4"/>
            </a:solidFill>
          </a:ln>
        </p:spPr>
        <p:style>
          <a:lnRef idx="1">
            <a:schemeClr val="accent1"/>
          </a:lnRef>
          <a:fillRef idx="0">
            <a:schemeClr val="accent1"/>
          </a:fillRef>
          <a:effectRef idx="0">
            <a:schemeClr val="accent1"/>
          </a:effectRef>
          <a:fontRef idx="minor">
            <a:schemeClr val="tx1"/>
          </a:fontRef>
        </p:style>
      </p:cxnSp>
      <p:pic>
        <p:nvPicPr>
          <p:cNvPr id="121" name="Graphic 120" descr="Document outline">
            <a:extLst>
              <a:ext uri="{FF2B5EF4-FFF2-40B4-BE49-F238E27FC236}">
                <a16:creationId xmlns:a16="http://schemas.microsoft.com/office/drawing/2014/main" id="{ABE4BDAD-9240-788E-5A71-14A1C13083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2217" y="3546225"/>
            <a:ext cx="311661" cy="311661"/>
          </a:xfrm>
          <a:prstGeom prst="rect">
            <a:avLst/>
          </a:prstGeom>
        </p:spPr>
      </p:pic>
      <p:grpSp>
        <p:nvGrpSpPr>
          <p:cNvPr id="201" name="Group 200">
            <a:extLst>
              <a:ext uri="{FF2B5EF4-FFF2-40B4-BE49-F238E27FC236}">
                <a16:creationId xmlns:a16="http://schemas.microsoft.com/office/drawing/2014/main" id="{F6296EA1-AB59-85E4-1D60-D00E6B8E446A}"/>
              </a:ext>
            </a:extLst>
          </p:cNvPr>
          <p:cNvGrpSpPr/>
          <p:nvPr/>
        </p:nvGrpSpPr>
        <p:grpSpPr>
          <a:xfrm>
            <a:off x="4307104" y="1657624"/>
            <a:ext cx="1171127" cy="2253894"/>
            <a:chOff x="6027285" y="528292"/>
            <a:chExt cx="1561503" cy="3005192"/>
          </a:xfrm>
        </p:grpSpPr>
        <p:grpSp>
          <p:nvGrpSpPr>
            <p:cNvPr id="128" name="Group 127">
              <a:extLst>
                <a:ext uri="{FF2B5EF4-FFF2-40B4-BE49-F238E27FC236}">
                  <a16:creationId xmlns:a16="http://schemas.microsoft.com/office/drawing/2014/main" id="{DB5CBABC-DF47-C744-ABDC-79064C533F57}"/>
                </a:ext>
              </a:extLst>
            </p:cNvPr>
            <p:cNvGrpSpPr/>
            <p:nvPr/>
          </p:nvGrpSpPr>
          <p:grpSpPr>
            <a:xfrm>
              <a:off x="6027285" y="528292"/>
              <a:ext cx="1561503" cy="3005192"/>
              <a:chOff x="5090490" y="528292"/>
              <a:chExt cx="1561503" cy="3005192"/>
            </a:xfrm>
          </p:grpSpPr>
          <p:sp>
            <p:nvSpPr>
              <p:cNvPr id="129" name="Oval 128">
                <a:extLst>
                  <a:ext uri="{FF2B5EF4-FFF2-40B4-BE49-F238E27FC236}">
                    <a16:creationId xmlns:a16="http://schemas.microsoft.com/office/drawing/2014/main" id="{0E89FDEC-A9A8-D72A-1664-75C04E913154}"/>
                  </a:ext>
                </a:extLst>
              </p:cNvPr>
              <p:cNvSpPr/>
              <p:nvPr/>
            </p:nvSpPr>
            <p:spPr>
              <a:xfrm>
                <a:off x="5596921" y="2984844"/>
                <a:ext cx="548640" cy="548640"/>
              </a:xfrm>
              <a:prstGeom prst="ellipse">
                <a:avLst/>
              </a:prstGeom>
              <a:solidFill>
                <a:schemeClr val="bg1"/>
              </a:solidFill>
              <a:ln w="57150">
                <a:solidFill>
                  <a:srgbClr val="682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0" name="Straight Connector 129">
                <a:extLst>
                  <a:ext uri="{FF2B5EF4-FFF2-40B4-BE49-F238E27FC236}">
                    <a16:creationId xmlns:a16="http://schemas.microsoft.com/office/drawing/2014/main" id="{ECA3370F-573F-E3DB-B857-9A7863284B63}"/>
                  </a:ext>
                </a:extLst>
              </p:cNvPr>
              <p:cNvCxnSpPr>
                <a:cxnSpLocks/>
                <a:stCxn id="131" idx="2"/>
                <a:endCxn id="129" idx="0"/>
              </p:cNvCxnSpPr>
              <p:nvPr/>
            </p:nvCxnSpPr>
            <p:spPr>
              <a:xfrm flipH="1">
                <a:off x="5871241" y="2407398"/>
                <a:ext cx="1" cy="577446"/>
              </a:xfrm>
              <a:prstGeom prst="line">
                <a:avLst/>
              </a:prstGeom>
              <a:ln w="57150">
                <a:solidFill>
                  <a:srgbClr val="682773"/>
                </a:solidFill>
              </a:ln>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3953B610-5479-8A6D-F119-D44DD69974DB}"/>
                  </a:ext>
                </a:extLst>
              </p:cNvPr>
              <p:cNvSpPr/>
              <p:nvPr/>
            </p:nvSpPr>
            <p:spPr>
              <a:xfrm>
                <a:off x="5090491" y="843774"/>
                <a:ext cx="1561502" cy="1563624"/>
              </a:xfrm>
              <a:prstGeom prst="rect">
                <a:avLst/>
              </a:prstGeom>
              <a:solidFill>
                <a:schemeClr val="bg1"/>
              </a:solidFill>
              <a:ln w="28575">
                <a:solidFill>
                  <a:srgbClr val="682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2" name="Rectangle 131">
                <a:extLst>
                  <a:ext uri="{FF2B5EF4-FFF2-40B4-BE49-F238E27FC236}">
                    <a16:creationId xmlns:a16="http://schemas.microsoft.com/office/drawing/2014/main" id="{8B50172D-E89A-67DA-EC4C-0C0410ACB5A7}"/>
                  </a:ext>
                </a:extLst>
              </p:cNvPr>
              <p:cNvSpPr/>
              <p:nvPr/>
            </p:nvSpPr>
            <p:spPr>
              <a:xfrm>
                <a:off x="5090491" y="865252"/>
                <a:ext cx="1532796" cy="12536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t"/>
              <a:lstStyle/>
              <a:p>
                <a:r>
                  <a:rPr lang="en-US" sz="975" b="1">
                    <a:solidFill>
                      <a:srgbClr val="682773"/>
                    </a:solidFill>
                    <a:latin typeface="Arial"/>
                    <a:cs typeface="Arial"/>
                  </a:rPr>
                  <a:t>First CAMP Meeting</a:t>
                </a:r>
              </a:p>
              <a:p>
                <a:r>
                  <a:rPr lang="en-US" sz="825">
                    <a:solidFill>
                      <a:schemeClr val="tx1"/>
                    </a:solidFill>
                    <a:latin typeface="Arial"/>
                    <a:cs typeface="Arial"/>
                  </a:rPr>
                  <a:t>DAF hosted the first quarterly Council for the Alaska Micro-reactor Program meeting in Alaska. </a:t>
                </a:r>
              </a:p>
            </p:txBody>
          </p:sp>
          <p:sp>
            <p:nvSpPr>
              <p:cNvPr id="133" name="Rectangle 132">
                <a:extLst>
                  <a:ext uri="{FF2B5EF4-FFF2-40B4-BE49-F238E27FC236}">
                    <a16:creationId xmlns:a16="http://schemas.microsoft.com/office/drawing/2014/main" id="{8BBC9D5E-78E1-CA50-EDE2-24CB9293612A}"/>
                  </a:ext>
                </a:extLst>
              </p:cNvPr>
              <p:cNvSpPr/>
              <p:nvPr/>
            </p:nvSpPr>
            <p:spPr>
              <a:xfrm>
                <a:off x="5090490" y="528292"/>
                <a:ext cx="1561502" cy="315433"/>
              </a:xfrm>
              <a:prstGeom prst="rect">
                <a:avLst/>
              </a:prstGeom>
              <a:solidFill>
                <a:srgbClr val="682773"/>
              </a:solidFill>
              <a:ln w="28575">
                <a:solidFill>
                  <a:srgbClr val="682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OCT 2022</a:t>
                </a:r>
              </a:p>
            </p:txBody>
          </p:sp>
        </p:grpSp>
        <p:pic>
          <p:nvPicPr>
            <p:cNvPr id="135" name="Graphic 134" descr="Board Of Directors with solid fill">
              <a:extLst>
                <a:ext uri="{FF2B5EF4-FFF2-40B4-BE49-F238E27FC236}">
                  <a16:creationId xmlns:a16="http://schemas.microsoft.com/office/drawing/2014/main" id="{9545167F-1E3B-1E25-DF4D-01752835EF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02513" y="3038206"/>
              <a:ext cx="411046" cy="411046"/>
            </a:xfrm>
            <a:prstGeom prst="rect">
              <a:avLst/>
            </a:prstGeom>
          </p:spPr>
        </p:pic>
      </p:grpSp>
      <p:sp>
        <p:nvSpPr>
          <p:cNvPr id="145" name="Rectangle 144">
            <a:extLst>
              <a:ext uri="{FF2B5EF4-FFF2-40B4-BE49-F238E27FC236}">
                <a16:creationId xmlns:a16="http://schemas.microsoft.com/office/drawing/2014/main" id="{2C52F4EE-5CDF-4332-09B4-05EC9063C405}"/>
              </a:ext>
            </a:extLst>
          </p:cNvPr>
          <p:cNvSpPr/>
          <p:nvPr/>
        </p:nvSpPr>
        <p:spPr>
          <a:xfrm>
            <a:off x="4920466" y="4493212"/>
            <a:ext cx="1171127" cy="1268730"/>
          </a:xfrm>
          <a:prstGeom prst="rect">
            <a:avLst/>
          </a:prstGeom>
          <a:solidFill>
            <a:schemeClr val="bg1"/>
          </a:solidFill>
          <a:ln w="28575">
            <a:solidFill>
              <a:srgbClr val="3FAE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6" name="Rectangle 145">
            <a:extLst>
              <a:ext uri="{FF2B5EF4-FFF2-40B4-BE49-F238E27FC236}">
                <a16:creationId xmlns:a16="http://schemas.microsoft.com/office/drawing/2014/main" id="{BBFC6DC4-8F71-8597-19FB-3616C90769DB}"/>
              </a:ext>
            </a:extLst>
          </p:cNvPr>
          <p:cNvSpPr/>
          <p:nvPr/>
        </p:nvSpPr>
        <p:spPr>
          <a:xfrm>
            <a:off x="4920467" y="4530752"/>
            <a:ext cx="1149597" cy="9402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3FAE49"/>
                </a:solidFill>
                <a:effectLst/>
                <a:uLnTx/>
                <a:uFillTx/>
                <a:latin typeface="Arial" panose="020B0604020202020204" pitchFamily="34" charset="0"/>
                <a:ea typeface="+mn-ea"/>
                <a:cs typeface="Arial" panose="020B0604020202020204" pitchFamily="34" charset="0"/>
              </a:rPr>
              <a:t>DAF Climate Action Plan Released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plan included the micro-reactor pilot program as a Key Result.</a:t>
            </a:r>
          </a:p>
        </p:txBody>
      </p:sp>
      <p:grpSp>
        <p:nvGrpSpPr>
          <p:cNvPr id="204" name="Group 203">
            <a:extLst>
              <a:ext uri="{FF2B5EF4-FFF2-40B4-BE49-F238E27FC236}">
                <a16:creationId xmlns:a16="http://schemas.microsoft.com/office/drawing/2014/main" id="{398A72DF-F6C4-7C59-CBE4-B3F2C3CB470B}"/>
              </a:ext>
            </a:extLst>
          </p:cNvPr>
          <p:cNvGrpSpPr/>
          <p:nvPr/>
        </p:nvGrpSpPr>
        <p:grpSpPr>
          <a:xfrm>
            <a:off x="5276486" y="3517914"/>
            <a:ext cx="411480" cy="939082"/>
            <a:chOff x="6994674" y="3008679"/>
            <a:chExt cx="548640" cy="1342679"/>
          </a:xfrm>
        </p:grpSpPr>
        <p:grpSp>
          <p:nvGrpSpPr>
            <p:cNvPr id="148" name="Group 147">
              <a:extLst>
                <a:ext uri="{FF2B5EF4-FFF2-40B4-BE49-F238E27FC236}">
                  <a16:creationId xmlns:a16="http://schemas.microsoft.com/office/drawing/2014/main" id="{37DD2FEE-4C37-774F-16EF-2D6F871ECA67}"/>
                </a:ext>
              </a:extLst>
            </p:cNvPr>
            <p:cNvGrpSpPr/>
            <p:nvPr/>
          </p:nvGrpSpPr>
          <p:grpSpPr>
            <a:xfrm>
              <a:off x="6994674" y="3008679"/>
              <a:ext cx="548640" cy="1342679"/>
              <a:chOff x="883544" y="3006134"/>
              <a:chExt cx="548640" cy="1342679"/>
            </a:xfrm>
          </p:grpSpPr>
          <p:cxnSp>
            <p:nvCxnSpPr>
              <p:cNvPr id="149" name="Straight Connector 148">
                <a:extLst>
                  <a:ext uri="{FF2B5EF4-FFF2-40B4-BE49-F238E27FC236}">
                    <a16:creationId xmlns:a16="http://schemas.microsoft.com/office/drawing/2014/main" id="{AC4605B1-FAFE-533E-5279-DDD4A83F3A58}"/>
                  </a:ext>
                </a:extLst>
              </p:cNvPr>
              <p:cNvCxnSpPr>
                <a:cxnSpLocks/>
              </p:cNvCxnSpPr>
              <p:nvPr/>
            </p:nvCxnSpPr>
            <p:spPr>
              <a:xfrm>
                <a:off x="1157864" y="3008129"/>
                <a:ext cx="17387" cy="1340684"/>
              </a:xfrm>
              <a:prstGeom prst="line">
                <a:avLst/>
              </a:prstGeom>
              <a:ln w="57150">
                <a:solidFill>
                  <a:srgbClr val="3FAE49"/>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AF0B2EDD-976E-B911-B4A6-236696EA0256}"/>
                  </a:ext>
                </a:extLst>
              </p:cNvPr>
              <p:cNvSpPr/>
              <p:nvPr/>
            </p:nvSpPr>
            <p:spPr>
              <a:xfrm>
                <a:off x="883544" y="3006134"/>
                <a:ext cx="548640" cy="548640"/>
              </a:xfrm>
              <a:prstGeom prst="ellipse">
                <a:avLst/>
              </a:prstGeom>
              <a:solidFill>
                <a:schemeClr val="bg1"/>
              </a:solidFill>
              <a:ln w="57150">
                <a:solidFill>
                  <a:srgbClr val="3FAE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54" name="Picture 153">
              <a:extLst>
                <a:ext uri="{FF2B5EF4-FFF2-40B4-BE49-F238E27FC236}">
                  <a16:creationId xmlns:a16="http://schemas.microsoft.com/office/drawing/2014/main" id="{E1D8D0C9-386F-0CF3-EA6D-26C62A5AFD77}"/>
                </a:ext>
              </a:extLst>
            </p:cNvPr>
            <p:cNvPicPr>
              <a:picLocks noChangeAspect="1"/>
            </p:cNvPicPr>
            <p:nvPr/>
          </p:nvPicPr>
          <p:blipFill rotWithShape="1">
            <a:blip r:embed="rId13"/>
            <a:srcRect l="4336" t="6554" r="6411"/>
            <a:stretch/>
          </p:blipFill>
          <p:spPr>
            <a:xfrm>
              <a:off x="7071457" y="3090368"/>
              <a:ext cx="374754" cy="377592"/>
            </a:xfrm>
            <a:prstGeom prst="rect">
              <a:avLst/>
            </a:prstGeom>
          </p:spPr>
        </p:pic>
      </p:grpSp>
      <p:grpSp>
        <p:nvGrpSpPr>
          <p:cNvPr id="203" name="Group 202">
            <a:extLst>
              <a:ext uri="{FF2B5EF4-FFF2-40B4-BE49-F238E27FC236}">
                <a16:creationId xmlns:a16="http://schemas.microsoft.com/office/drawing/2014/main" id="{302FEDE9-0BA4-386E-F0F7-35D4C1922AF1}"/>
              </a:ext>
            </a:extLst>
          </p:cNvPr>
          <p:cNvGrpSpPr/>
          <p:nvPr/>
        </p:nvGrpSpPr>
        <p:grpSpPr>
          <a:xfrm>
            <a:off x="5519402" y="1657624"/>
            <a:ext cx="1171127" cy="2253894"/>
            <a:chOff x="7714802" y="528292"/>
            <a:chExt cx="1561503" cy="3005192"/>
          </a:xfrm>
        </p:grpSpPr>
        <p:sp>
          <p:nvSpPr>
            <p:cNvPr id="157" name="Oval 156">
              <a:extLst>
                <a:ext uri="{FF2B5EF4-FFF2-40B4-BE49-F238E27FC236}">
                  <a16:creationId xmlns:a16="http://schemas.microsoft.com/office/drawing/2014/main" id="{AFCE3308-BDD7-AA99-904F-CC3843E99CF0}"/>
                </a:ext>
              </a:extLst>
            </p:cNvPr>
            <p:cNvSpPr/>
            <p:nvPr/>
          </p:nvSpPr>
          <p:spPr>
            <a:xfrm>
              <a:off x="8221233" y="2984844"/>
              <a:ext cx="548640" cy="548640"/>
            </a:xfrm>
            <a:prstGeom prst="ellipse">
              <a:avLst/>
            </a:prstGeom>
            <a:solidFill>
              <a:schemeClr val="bg1"/>
            </a:solidFill>
            <a:ln w="57150">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8" name="Straight Connector 157">
              <a:extLst>
                <a:ext uri="{FF2B5EF4-FFF2-40B4-BE49-F238E27FC236}">
                  <a16:creationId xmlns:a16="http://schemas.microsoft.com/office/drawing/2014/main" id="{F7AB3EE7-14CC-8840-59AE-CA4EAA66A920}"/>
                </a:ext>
              </a:extLst>
            </p:cNvPr>
            <p:cNvCxnSpPr>
              <a:cxnSpLocks/>
              <a:stCxn id="159" idx="2"/>
              <a:endCxn id="157" idx="0"/>
            </p:cNvCxnSpPr>
            <p:nvPr/>
          </p:nvCxnSpPr>
          <p:spPr>
            <a:xfrm flipH="1">
              <a:off x="8495553" y="2407397"/>
              <a:ext cx="1" cy="577447"/>
            </a:xfrm>
            <a:prstGeom prst="line">
              <a:avLst/>
            </a:prstGeom>
            <a:ln w="57150">
              <a:solidFill>
                <a:srgbClr val="2899D4"/>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0E5D2029-4862-4786-F2F8-91BA9E98D152}"/>
                </a:ext>
              </a:extLst>
            </p:cNvPr>
            <p:cNvSpPr/>
            <p:nvPr/>
          </p:nvSpPr>
          <p:spPr>
            <a:xfrm>
              <a:off x="7714803" y="843773"/>
              <a:ext cx="1561502" cy="1563624"/>
            </a:xfrm>
            <a:prstGeom prst="rect">
              <a:avLst/>
            </a:prstGeom>
            <a:solidFill>
              <a:schemeClr val="bg1"/>
            </a:solidFill>
            <a:ln w="28575">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0" name="Rectangle 159">
              <a:extLst>
                <a:ext uri="{FF2B5EF4-FFF2-40B4-BE49-F238E27FC236}">
                  <a16:creationId xmlns:a16="http://schemas.microsoft.com/office/drawing/2014/main" id="{F64CEE52-AA36-BAD1-D66A-BCECB43A0633}"/>
                </a:ext>
              </a:extLst>
            </p:cNvPr>
            <p:cNvSpPr/>
            <p:nvPr/>
          </p:nvSpPr>
          <p:spPr>
            <a:xfrm>
              <a:off x="7714803" y="865251"/>
              <a:ext cx="1532796" cy="15395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75" b="1">
                  <a:solidFill>
                    <a:srgbClr val="2899D4"/>
                  </a:solidFill>
                  <a:latin typeface="Arial" panose="020B0604020202020204" pitchFamily="34" charset="0"/>
                  <a:cs typeface="Arial" panose="020B0604020202020204" pitchFamily="34" charset="0"/>
                </a:rPr>
                <a:t>RFP Closed</a:t>
              </a:r>
            </a:p>
          </p:txBody>
        </p:sp>
        <p:sp>
          <p:nvSpPr>
            <p:cNvPr id="161" name="Rectangle 160">
              <a:extLst>
                <a:ext uri="{FF2B5EF4-FFF2-40B4-BE49-F238E27FC236}">
                  <a16:creationId xmlns:a16="http://schemas.microsoft.com/office/drawing/2014/main" id="{CB47860A-BBF4-955F-F1B7-64963068AE28}"/>
                </a:ext>
              </a:extLst>
            </p:cNvPr>
            <p:cNvSpPr/>
            <p:nvPr/>
          </p:nvSpPr>
          <p:spPr>
            <a:xfrm>
              <a:off x="7714802" y="528292"/>
              <a:ext cx="1561502" cy="315433"/>
            </a:xfrm>
            <a:prstGeom prst="rect">
              <a:avLst/>
            </a:prstGeom>
            <a:solidFill>
              <a:srgbClr val="2899D4"/>
            </a:solidFill>
            <a:ln w="28575">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JAN 2023</a:t>
              </a:r>
            </a:p>
          </p:txBody>
        </p:sp>
        <p:pic>
          <p:nvPicPr>
            <p:cNvPr id="164" name="Graphic 163" descr="Document outline">
              <a:extLst>
                <a:ext uri="{FF2B5EF4-FFF2-40B4-BE49-F238E27FC236}">
                  <a16:creationId xmlns:a16="http://schemas.microsoft.com/office/drawing/2014/main" id="{C5380EED-8AA1-A304-8E09-291C61E84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87474" y="3045057"/>
              <a:ext cx="415548" cy="415548"/>
            </a:xfrm>
            <a:prstGeom prst="rect">
              <a:avLst/>
            </a:prstGeom>
          </p:spPr>
        </p:pic>
      </p:grpSp>
      <p:grpSp>
        <p:nvGrpSpPr>
          <p:cNvPr id="168" name="Group 167">
            <a:extLst>
              <a:ext uri="{FF2B5EF4-FFF2-40B4-BE49-F238E27FC236}">
                <a16:creationId xmlns:a16="http://schemas.microsoft.com/office/drawing/2014/main" id="{95E1E76E-E2AF-97E6-76D6-04E82DB61863}"/>
              </a:ext>
            </a:extLst>
          </p:cNvPr>
          <p:cNvGrpSpPr/>
          <p:nvPr/>
        </p:nvGrpSpPr>
        <p:grpSpPr>
          <a:xfrm>
            <a:off x="6127908" y="4261650"/>
            <a:ext cx="1171127" cy="1505342"/>
            <a:chOff x="4267810" y="4455758"/>
            <a:chExt cx="1561503" cy="2007122"/>
          </a:xfrm>
        </p:grpSpPr>
        <p:sp>
          <p:nvSpPr>
            <p:cNvPr id="169" name="Rectangle 168">
              <a:extLst>
                <a:ext uri="{FF2B5EF4-FFF2-40B4-BE49-F238E27FC236}">
                  <a16:creationId xmlns:a16="http://schemas.microsoft.com/office/drawing/2014/main" id="{8C7E38D6-C288-9AE4-B74A-319CB0C97487}"/>
                </a:ext>
              </a:extLst>
            </p:cNvPr>
            <p:cNvSpPr/>
            <p:nvPr/>
          </p:nvSpPr>
          <p:spPr>
            <a:xfrm>
              <a:off x="4267811" y="4771240"/>
              <a:ext cx="1561502" cy="1691640"/>
            </a:xfrm>
            <a:prstGeom prst="rect">
              <a:avLst/>
            </a:prstGeom>
            <a:solidFill>
              <a:schemeClr val="bg1"/>
            </a:solidFill>
            <a:ln w="28575">
              <a:solidFill>
                <a:srgbClr val="682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0" name="Rectangle 169">
              <a:extLst>
                <a:ext uri="{FF2B5EF4-FFF2-40B4-BE49-F238E27FC236}">
                  <a16:creationId xmlns:a16="http://schemas.microsoft.com/office/drawing/2014/main" id="{EF6C782B-24CE-D6C1-F30C-4DB886055170}"/>
                </a:ext>
              </a:extLst>
            </p:cNvPr>
            <p:cNvSpPr/>
            <p:nvPr/>
          </p:nvSpPr>
          <p:spPr>
            <a:xfrm>
              <a:off x="4267811" y="4821293"/>
              <a:ext cx="1532796" cy="12536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950" b="1">
                  <a:solidFill>
                    <a:srgbClr val="682773"/>
                  </a:solidFill>
                  <a:latin typeface="Arial"/>
                  <a:cs typeface="Arial"/>
                </a:rPr>
                <a:t>Public Town Hall</a:t>
              </a:r>
            </a:p>
            <a:p>
              <a:r>
                <a:rPr lang="en-US" sz="800">
                  <a:solidFill>
                    <a:schemeClr val="tx1"/>
                  </a:solidFill>
                  <a:latin typeface="Arial"/>
                  <a:cs typeface="Arial"/>
                </a:rPr>
                <a:t>The inaugural town hall included a panel of speakers from DAF, NRC, and INL, and was moderated by University of Alaska-Fairbanks.</a:t>
              </a:r>
              <a:endParaRPr lang="en-US" sz="800">
                <a:solidFill>
                  <a:schemeClr val="tx1"/>
                </a:solidFill>
                <a:latin typeface="Arial" panose="020B0604020202020204" pitchFamily="34" charset="0"/>
                <a:cs typeface="Arial" panose="020B0604020202020204" pitchFamily="34" charset="0"/>
              </a:endParaRPr>
            </a:p>
          </p:txBody>
        </p:sp>
        <p:sp>
          <p:nvSpPr>
            <p:cNvPr id="171" name="Rectangle 170">
              <a:extLst>
                <a:ext uri="{FF2B5EF4-FFF2-40B4-BE49-F238E27FC236}">
                  <a16:creationId xmlns:a16="http://schemas.microsoft.com/office/drawing/2014/main" id="{F3190759-CDBD-13B7-D3AC-56A2881A2D86}"/>
                </a:ext>
              </a:extLst>
            </p:cNvPr>
            <p:cNvSpPr/>
            <p:nvPr/>
          </p:nvSpPr>
          <p:spPr>
            <a:xfrm>
              <a:off x="4267810" y="4455758"/>
              <a:ext cx="1561502" cy="315433"/>
            </a:xfrm>
            <a:prstGeom prst="rect">
              <a:avLst/>
            </a:prstGeom>
            <a:solidFill>
              <a:srgbClr val="682773"/>
            </a:solidFill>
            <a:ln w="28575">
              <a:solidFill>
                <a:srgbClr val="682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AUG 2023</a:t>
              </a:r>
            </a:p>
          </p:txBody>
        </p:sp>
      </p:grpSp>
      <p:grpSp>
        <p:nvGrpSpPr>
          <p:cNvPr id="206" name="Group 205">
            <a:extLst>
              <a:ext uri="{FF2B5EF4-FFF2-40B4-BE49-F238E27FC236}">
                <a16:creationId xmlns:a16="http://schemas.microsoft.com/office/drawing/2014/main" id="{FFC2386F-EE3E-090C-3FF7-E3347056A757}"/>
              </a:ext>
            </a:extLst>
          </p:cNvPr>
          <p:cNvGrpSpPr/>
          <p:nvPr/>
        </p:nvGrpSpPr>
        <p:grpSpPr>
          <a:xfrm>
            <a:off x="6486474" y="3521497"/>
            <a:ext cx="411480" cy="761200"/>
            <a:chOff x="8607992" y="3013456"/>
            <a:chExt cx="548640" cy="1014933"/>
          </a:xfrm>
        </p:grpSpPr>
        <p:grpSp>
          <p:nvGrpSpPr>
            <p:cNvPr id="165" name="Group 164">
              <a:extLst>
                <a:ext uri="{FF2B5EF4-FFF2-40B4-BE49-F238E27FC236}">
                  <a16:creationId xmlns:a16="http://schemas.microsoft.com/office/drawing/2014/main" id="{6E5ABBDB-1D76-5970-EBCE-0E9AC66D5F9F}"/>
                </a:ext>
              </a:extLst>
            </p:cNvPr>
            <p:cNvGrpSpPr/>
            <p:nvPr/>
          </p:nvGrpSpPr>
          <p:grpSpPr>
            <a:xfrm>
              <a:off x="8607992" y="3013456"/>
              <a:ext cx="548640" cy="1014933"/>
              <a:chOff x="4828623" y="3015635"/>
              <a:chExt cx="548640" cy="1014933"/>
            </a:xfrm>
          </p:grpSpPr>
          <p:sp>
            <p:nvSpPr>
              <p:cNvPr id="166" name="Oval 165">
                <a:extLst>
                  <a:ext uri="{FF2B5EF4-FFF2-40B4-BE49-F238E27FC236}">
                    <a16:creationId xmlns:a16="http://schemas.microsoft.com/office/drawing/2014/main" id="{00CA9833-E6B9-31ED-AA49-C098D2A6DE83}"/>
                  </a:ext>
                </a:extLst>
              </p:cNvPr>
              <p:cNvSpPr/>
              <p:nvPr/>
            </p:nvSpPr>
            <p:spPr>
              <a:xfrm>
                <a:off x="4828623" y="3015635"/>
                <a:ext cx="548640" cy="548640"/>
              </a:xfrm>
              <a:prstGeom prst="ellipse">
                <a:avLst/>
              </a:prstGeom>
              <a:solidFill>
                <a:schemeClr val="bg1"/>
              </a:solidFill>
              <a:ln w="57150">
                <a:solidFill>
                  <a:srgbClr val="682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7" name="Straight Connector 166">
                <a:extLst>
                  <a:ext uri="{FF2B5EF4-FFF2-40B4-BE49-F238E27FC236}">
                    <a16:creationId xmlns:a16="http://schemas.microsoft.com/office/drawing/2014/main" id="{0E9CD7B6-748A-A579-0EF2-91F5A0C48D50}"/>
                  </a:ext>
                </a:extLst>
              </p:cNvPr>
              <p:cNvCxnSpPr>
                <a:cxnSpLocks/>
              </p:cNvCxnSpPr>
              <p:nvPr/>
            </p:nvCxnSpPr>
            <p:spPr>
              <a:xfrm flipH="1">
                <a:off x="5098114" y="3573368"/>
                <a:ext cx="1" cy="457200"/>
              </a:xfrm>
              <a:prstGeom prst="line">
                <a:avLst/>
              </a:prstGeom>
              <a:ln w="57150">
                <a:solidFill>
                  <a:srgbClr val="682773"/>
                </a:solidFill>
              </a:ln>
            </p:spPr>
            <p:style>
              <a:lnRef idx="1">
                <a:schemeClr val="accent1"/>
              </a:lnRef>
              <a:fillRef idx="0">
                <a:schemeClr val="accent1"/>
              </a:fillRef>
              <a:effectRef idx="0">
                <a:schemeClr val="accent1"/>
              </a:effectRef>
              <a:fontRef idx="minor">
                <a:schemeClr val="tx1"/>
              </a:fontRef>
            </p:style>
          </p:cxnSp>
        </p:grpSp>
        <p:pic>
          <p:nvPicPr>
            <p:cNvPr id="174" name="Graphic 173" descr="Chat outline">
              <a:extLst>
                <a:ext uri="{FF2B5EF4-FFF2-40B4-BE49-F238E27FC236}">
                  <a16:creationId xmlns:a16="http://schemas.microsoft.com/office/drawing/2014/main" id="{1EE760A5-5AF6-1C12-C02A-CBCCE82B33F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70487" y="3095857"/>
              <a:ext cx="436800" cy="436800"/>
            </a:xfrm>
            <a:prstGeom prst="rect">
              <a:avLst/>
            </a:prstGeom>
          </p:spPr>
        </p:pic>
      </p:grpSp>
      <p:grpSp>
        <p:nvGrpSpPr>
          <p:cNvPr id="181" name="Group 180">
            <a:extLst>
              <a:ext uri="{FF2B5EF4-FFF2-40B4-BE49-F238E27FC236}">
                <a16:creationId xmlns:a16="http://schemas.microsoft.com/office/drawing/2014/main" id="{D4798CD3-98DA-9018-1710-E225D05AEC8D}"/>
              </a:ext>
            </a:extLst>
          </p:cNvPr>
          <p:cNvGrpSpPr/>
          <p:nvPr/>
        </p:nvGrpSpPr>
        <p:grpSpPr>
          <a:xfrm>
            <a:off x="6711313" y="1669910"/>
            <a:ext cx="1201606" cy="2243734"/>
            <a:chOff x="5063397" y="541839"/>
            <a:chExt cx="1602142" cy="2991645"/>
          </a:xfrm>
        </p:grpSpPr>
        <p:sp>
          <p:nvSpPr>
            <p:cNvPr id="182" name="Oval 181">
              <a:extLst>
                <a:ext uri="{FF2B5EF4-FFF2-40B4-BE49-F238E27FC236}">
                  <a16:creationId xmlns:a16="http://schemas.microsoft.com/office/drawing/2014/main" id="{E3755D83-9515-1629-655A-33DB94D5580B}"/>
                </a:ext>
              </a:extLst>
            </p:cNvPr>
            <p:cNvSpPr/>
            <p:nvPr/>
          </p:nvSpPr>
          <p:spPr>
            <a:xfrm>
              <a:off x="5596921" y="2984844"/>
              <a:ext cx="548640" cy="548640"/>
            </a:xfrm>
            <a:prstGeom prst="ellipse">
              <a:avLst/>
            </a:prstGeom>
            <a:solidFill>
              <a:schemeClr val="bg1"/>
            </a:solidFill>
            <a:ln w="57150">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83" name="Straight Connector 182">
              <a:extLst>
                <a:ext uri="{FF2B5EF4-FFF2-40B4-BE49-F238E27FC236}">
                  <a16:creationId xmlns:a16="http://schemas.microsoft.com/office/drawing/2014/main" id="{D354497F-63A8-A4E2-7968-2DD022F83BD9}"/>
                </a:ext>
              </a:extLst>
            </p:cNvPr>
            <p:cNvCxnSpPr>
              <a:cxnSpLocks/>
              <a:endCxn id="182" idx="0"/>
            </p:cNvCxnSpPr>
            <p:nvPr/>
          </p:nvCxnSpPr>
          <p:spPr>
            <a:xfrm>
              <a:off x="5871241" y="2414526"/>
              <a:ext cx="0" cy="570318"/>
            </a:xfrm>
            <a:prstGeom prst="line">
              <a:avLst/>
            </a:prstGeom>
            <a:ln w="57150">
              <a:solidFill>
                <a:srgbClr val="2899D4"/>
              </a:solidFill>
            </a:ln>
          </p:spPr>
          <p:style>
            <a:lnRef idx="1">
              <a:schemeClr val="accent1"/>
            </a:lnRef>
            <a:fillRef idx="0">
              <a:schemeClr val="accent1"/>
            </a:fillRef>
            <a:effectRef idx="0">
              <a:schemeClr val="accent1"/>
            </a:effectRef>
            <a:fontRef idx="minor">
              <a:schemeClr val="tx1"/>
            </a:fontRef>
          </p:style>
        </p:cxnSp>
        <p:sp>
          <p:nvSpPr>
            <p:cNvPr id="184" name="Rectangle 183">
              <a:extLst>
                <a:ext uri="{FF2B5EF4-FFF2-40B4-BE49-F238E27FC236}">
                  <a16:creationId xmlns:a16="http://schemas.microsoft.com/office/drawing/2014/main" id="{9104FBA0-63A3-0C91-CEE8-8DB21EBCFB25}"/>
                </a:ext>
              </a:extLst>
            </p:cNvPr>
            <p:cNvSpPr/>
            <p:nvPr/>
          </p:nvSpPr>
          <p:spPr>
            <a:xfrm>
              <a:off x="5090491" y="843773"/>
              <a:ext cx="1561502" cy="1563624"/>
            </a:xfrm>
            <a:prstGeom prst="rect">
              <a:avLst/>
            </a:prstGeom>
            <a:solidFill>
              <a:schemeClr val="bg1"/>
            </a:solidFill>
            <a:ln w="28575">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 name="Rectangle 184">
              <a:extLst>
                <a:ext uri="{FF2B5EF4-FFF2-40B4-BE49-F238E27FC236}">
                  <a16:creationId xmlns:a16="http://schemas.microsoft.com/office/drawing/2014/main" id="{24196162-F6C5-FE1F-BB65-9A1913991F51}"/>
                </a:ext>
              </a:extLst>
            </p:cNvPr>
            <p:cNvSpPr/>
            <p:nvPr/>
          </p:nvSpPr>
          <p:spPr>
            <a:xfrm>
              <a:off x="5090491" y="865251"/>
              <a:ext cx="1532796" cy="15421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75" b="1">
                  <a:solidFill>
                    <a:srgbClr val="2899D4"/>
                  </a:solidFill>
                  <a:latin typeface="Arial" panose="020B0604020202020204" pitchFamily="34" charset="0"/>
                  <a:cs typeface="Arial" panose="020B0604020202020204" pitchFamily="34" charset="0"/>
                </a:rPr>
                <a:t>DAF Selects Owner/Operator</a:t>
              </a:r>
            </a:p>
            <a:p>
              <a:r>
                <a:rPr kumimoji="0" lang="en-US" sz="82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DAF issued the Notice of Intent to Award for a micro-reactor facility at Eielson AFB. </a:t>
              </a:r>
              <a:endParaRPr lang="en-US" sz="975" b="1">
                <a:solidFill>
                  <a:srgbClr val="2899D4"/>
                </a:solidFill>
                <a:latin typeface="Arial" panose="020B0604020202020204" pitchFamily="34" charset="0"/>
                <a:cs typeface="Arial" panose="020B0604020202020204" pitchFamily="34" charset="0"/>
              </a:endParaRPr>
            </a:p>
          </p:txBody>
        </p:sp>
        <p:sp>
          <p:nvSpPr>
            <p:cNvPr id="186" name="Rectangle 185">
              <a:extLst>
                <a:ext uri="{FF2B5EF4-FFF2-40B4-BE49-F238E27FC236}">
                  <a16:creationId xmlns:a16="http://schemas.microsoft.com/office/drawing/2014/main" id="{810AA810-5F26-AD32-B745-970E8DECEFBC}"/>
                </a:ext>
              </a:extLst>
            </p:cNvPr>
            <p:cNvSpPr/>
            <p:nvPr/>
          </p:nvSpPr>
          <p:spPr>
            <a:xfrm>
              <a:off x="5063397" y="541839"/>
              <a:ext cx="1602142" cy="315433"/>
            </a:xfrm>
            <a:prstGeom prst="rect">
              <a:avLst/>
            </a:prstGeom>
            <a:solidFill>
              <a:srgbClr val="2899D4"/>
            </a:solidFill>
            <a:ln w="28575">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AUG 2023</a:t>
              </a:r>
            </a:p>
          </p:txBody>
        </p:sp>
      </p:grpSp>
      <p:sp>
        <p:nvSpPr>
          <p:cNvPr id="190" name="Rectangle 189">
            <a:extLst>
              <a:ext uri="{FF2B5EF4-FFF2-40B4-BE49-F238E27FC236}">
                <a16:creationId xmlns:a16="http://schemas.microsoft.com/office/drawing/2014/main" id="{3543F56F-D561-8498-8451-84B901FF7479}"/>
              </a:ext>
            </a:extLst>
          </p:cNvPr>
          <p:cNvSpPr/>
          <p:nvPr/>
        </p:nvSpPr>
        <p:spPr>
          <a:xfrm>
            <a:off x="7342337" y="4496099"/>
            <a:ext cx="1165860" cy="1268730"/>
          </a:xfrm>
          <a:prstGeom prst="rect">
            <a:avLst/>
          </a:prstGeom>
          <a:solidFill>
            <a:schemeClr val="bg1"/>
          </a:solidFill>
          <a:ln w="28575">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1" name="Rectangle 190">
            <a:extLst>
              <a:ext uri="{FF2B5EF4-FFF2-40B4-BE49-F238E27FC236}">
                <a16:creationId xmlns:a16="http://schemas.microsoft.com/office/drawing/2014/main" id="{B3260C3A-B78C-4C24-D326-FDC7E889BC1D}"/>
              </a:ext>
            </a:extLst>
          </p:cNvPr>
          <p:cNvSpPr/>
          <p:nvPr/>
        </p:nvSpPr>
        <p:spPr>
          <a:xfrm>
            <a:off x="7356624" y="4533638"/>
            <a:ext cx="1149597" cy="10827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t"/>
          <a:lstStyle/>
          <a:p>
            <a:r>
              <a:rPr lang="en-US" sz="975" b="1">
                <a:solidFill>
                  <a:srgbClr val="2899D4"/>
                </a:solidFill>
                <a:latin typeface="Arial"/>
                <a:cs typeface="Arial"/>
              </a:rPr>
              <a:t>Acquisition in proposal review process </a:t>
            </a:r>
            <a:r>
              <a:rPr lang="en-US" sz="825">
                <a:solidFill>
                  <a:schemeClr val="tx1"/>
                </a:solidFill>
                <a:latin typeface="Arial"/>
                <a:cs typeface="Arial"/>
              </a:rPr>
              <a:t>following a bid protest. The protest was dismissed by the Government Accountability Office in Apr 2024.</a:t>
            </a:r>
          </a:p>
        </p:txBody>
      </p:sp>
      <p:sp>
        <p:nvSpPr>
          <p:cNvPr id="192" name="Rectangle 191">
            <a:extLst>
              <a:ext uri="{FF2B5EF4-FFF2-40B4-BE49-F238E27FC236}">
                <a16:creationId xmlns:a16="http://schemas.microsoft.com/office/drawing/2014/main" id="{AFFC5580-341A-968E-DBE5-5DEDDEFBD466}"/>
              </a:ext>
            </a:extLst>
          </p:cNvPr>
          <p:cNvSpPr/>
          <p:nvPr/>
        </p:nvSpPr>
        <p:spPr>
          <a:xfrm>
            <a:off x="7335192" y="4118199"/>
            <a:ext cx="1180148" cy="413581"/>
          </a:xfrm>
          <a:prstGeom prst="rect">
            <a:avLst/>
          </a:prstGeom>
          <a:solidFill>
            <a:srgbClr val="2899D4"/>
          </a:solidFill>
          <a:ln w="28575">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25" b="1">
                <a:latin typeface="Arial"/>
                <a:cs typeface="Arial"/>
              </a:rPr>
              <a:t>SEP 2023-</a:t>
            </a:r>
            <a:endParaRPr lang="en-US" sz="1125" b="1">
              <a:latin typeface="Arial" panose="020B0604020202020204" pitchFamily="34" charset="0"/>
              <a:cs typeface="Arial" panose="020B0604020202020204" pitchFamily="34" charset="0"/>
            </a:endParaRPr>
          </a:p>
          <a:p>
            <a:pPr algn="ctr"/>
            <a:r>
              <a:rPr lang="en-US" sz="1125" b="1">
                <a:latin typeface="Arial"/>
                <a:cs typeface="Arial"/>
              </a:rPr>
              <a:t>Present</a:t>
            </a:r>
            <a:endParaRPr lang="en-US" sz="1125" b="1">
              <a:latin typeface="Arial" panose="020B0604020202020204" pitchFamily="34" charset="0"/>
              <a:cs typeface="Arial" panose="020B0604020202020204" pitchFamily="34" charset="0"/>
            </a:endParaRPr>
          </a:p>
        </p:txBody>
      </p:sp>
      <p:sp>
        <p:nvSpPr>
          <p:cNvPr id="193" name="Oval 192">
            <a:extLst>
              <a:ext uri="{FF2B5EF4-FFF2-40B4-BE49-F238E27FC236}">
                <a16:creationId xmlns:a16="http://schemas.microsoft.com/office/drawing/2014/main" id="{464880D9-039C-C349-4AC9-9A7EDA53CB9D}"/>
              </a:ext>
            </a:extLst>
          </p:cNvPr>
          <p:cNvSpPr/>
          <p:nvPr/>
        </p:nvSpPr>
        <p:spPr>
          <a:xfrm>
            <a:off x="7704251" y="3500038"/>
            <a:ext cx="411480" cy="411480"/>
          </a:xfrm>
          <a:prstGeom prst="ellipse">
            <a:avLst/>
          </a:prstGeom>
          <a:solidFill>
            <a:schemeClr val="bg1"/>
          </a:solidFill>
          <a:ln w="57150">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9" name="Graphic 208" descr="Traffic light outline">
            <a:extLst>
              <a:ext uri="{FF2B5EF4-FFF2-40B4-BE49-F238E27FC236}">
                <a16:creationId xmlns:a16="http://schemas.microsoft.com/office/drawing/2014/main" id="{76D0E813-29DA-2FB8-306A-BF5A36EE286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738149" y="3548547"/>
            <a:ext cx="344462" cy="344462"/>
          </a:xfrm>
          <a:prstGeom prst="rect">
            <a:avLst/>
          </a:prstGeom>
        </p:spPr>
      </p:pic>
      <p:sp>
        <p:nvSpPr>
          <p:cNvPr id="214" name="Rectangle 213">
            <a:extLst>
              <a:ext uri="{FF2B5EF4-FFF2-40B4-BE49-F238E27FC236}">
                <a16:creationId xmlns:a16="http://schemas.microsoft.com/office/drawing/2014/main" id="{35A8FBC2-8EFB-3494-AE0A-648D9F154DC4}"/>
              </a:ext>
            </a:extLst>
          </p:cNvPr>
          <p:cNvSpPr/>
          <p:nvPr/>
        </p:nvSpPr>
        <p:spPr>
          <a:xfrm>
            <a:off x="7939540" y="1895500"/>
            <a:ext cx="1171127" cy="1174519"/>
          </a:xfrm>
          <a:prstGeom prst="rect">
            <a:avLst/>
          </a:prstGeom>
          <a:solidFill>
            <a:schemeClr val="bg1"/>
          </a:solidFill>
          <a:ln w="28575">
            <a:solidFill>
              <a:srgbClr val="ED4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5" name="Rectangle 214">
            <a:extLst>
              <a:ext uri="{FF2B5EF4-FFF2-40B4-BE49-F238E27FC236}">
                <a16:creationId xmlns:a16="http://schemas.microsoft.com/office/drawing/2014/main" id="{A766C27B-0126-6C93-54E7-2DC9AA8C6B2E}"/>
              </a:ext>
            </a:extLst>
          </p:cNvPr>
          <p:cNvSpPr/>
          <p:nvPr/>
        </p:nvSpPr>
        <p:spPr>
          <a:xfrm>
            <a:off x="7939541" y="1911608"/>
            <a:ext cx="1149597" cy="9402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950" b="1">
                <a:solidFill>
                  <a:srgbClr val="ED4597"/>
                </a:solidFill>
                <a:latin typeface="Arial"/>
                <a:cs typeface="Arial"/>
              </a:rPr>
              <a:t>Vendor Selection &amp;  </a:t>
            </a:r>
            <a:endParaRPr lang="en-US"/>
          </a:p>
          <a:p>
            <a:r>
              <a:rPr lang="en-US" sz="950" b="1">
                <a:solidFill>
                  <a:srgbClr val="ED4597"/>
                </a:solidFill>
                <a:latin typeface="Arial"/>
                <a:cs typeface="Arial"/>
              </a:rPr>
              <a:t>Pre-Licensing Process Initiated</a:t>
            </a:r>
            <a:endParaRPr lang="en-US"/>
          </a:p>
          <a:p>
            <a:r>
              <a:rPr lang="en-US" sz="800">
                <a:solidFill>
                  <a:schemeClr val="tx1"/>
                </a:solidFill>
                <a:latin typeface="Arial"/>
                <a:cs typeface="Arial"/>
              </a:rPr>
              <a:t>Project planning to inform siting and environmental activities begins. </a:t>
            </a:r>
          </a:p>
        </p:txBody>
      </p:sp>
      <p:sp>
        <p:nvSpPr>
          <p:cNvPr id="216" name="Rectangle 215">
            <a:extLst>
              <a:ext uri="{FF2B5EF4-FFF2-40B4-BE49-F238E27FC236}">
                <a16:creationId xmlns:a16="http://schemas.microsoft.com/office/drawing/2014/main" id="{1684FF5D-D178-2DC7-C1EB-DF0C6852AB5B}"/>
              </a:ext>
            </a:extLst>
          </p:cNvPr>
          <p:cNvSpPr/>
          <p:nvPr/>
        </p:nvSpPr>
        <p:spPr>
          <a:xfrm>
            <a:off x="7939540" y="1658889"/>
            <a:ext cx="1171127" cy="236575"/>
          </a:xfrm>
          <a:prstGeom prst="rect">
            <a:avLst/>
          </a:prstGeom>
          <a:solidFill>
            <a:srgbClr val="ED4597"/>
          </a:solidFill>
          <a:ln w="28575">
            <a:solidFill>
              <a:srgbClr val="ED4597"/>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b="1">
                <a:latin typeface="Arial"/>
                <a:cs typeface="Arial"/>
              </a:rPr>
              <a:t>2025</a:t>
            </a:r>
            <a:endParaRPr lang="en-US" sz="1200" b="1">
              <a:latin typeface="Arial" panose="020B0604020202020204" pitchFamily="34" charset="0"/>
              <a:cs typeface="Arial" panose="020B0604020202020204" pitchFamily="34" charset="0"/>
            </a:endParaRPr>
          </a:p>
        </p:txBody>
      </p:sp>
      <p:cxnSp>
        <p:nvCxnSpPr>
          <p:cNvPr id="217" name="Straight Connector 216">
            <a:extLst>
              <a:ext uri="{FF2B5EF4-FFF2-40B4-BE49-F238E27FC236}">
                <a16:creationId xmlns:a16="http://schemas.microsoft.com/office/drawing/2014/main" id="{0994F9AA-179A-9210-FA7D-95BA2A496186}"/>
              </a:ext>
            </a:extLst>
          </p:cNvPr>
          <p:cNvCxnSpPr>
            <a:cxnSpLocks/>
          </p:cNvCxnSpPr>
          <p:nvPr/>
        </p:nvCxnSpPr>
        <p:spPr>
          <a:xfrm flipH="1" flipV="1">
            <a:off x="8513518" y="3068407"/>
            <a:ext cx="11586" cy="431730"/>
          </a:xfrm>
          <a:prstGeom prst="line">
            <a:avLst/>
          </a:prstGeom>
          <a:ln w="57150">
            <a:solidFill>
              <a:srgbClr val="ED4597"/>
            </a:solidFill>
          </a:ln>
        </p:spPr>
        <p:style>
          <a:lnRef idx="1">
            <a:schemeClr val="accent1"/>
          </a:lnRef>
          <a:fillRef idx="0">
            <a:schemeClr val="accent1"/>
          </a:fillRef>
          <a:effectRef idx="0">
            <a:schemeClr val="accent1"/>
          </a:effectRef>
          <a:fontRef idx="minor">
            <a:schemeClr val="tx1"/>
          </a:fontRef>
        </p:style>
      </p:cxnSp>
      <p:sp>
        <p:nvSpPr>
          <p:cNvPr id="219" name="Oval 218">
            <a:extLst>
              <a:ext uri="{FF2B5EF4-FFF2-40B4-BE49-F238E27FC236}">
                <a16:creationId xmlns:a16="http://schemas.microsoft.com/office/drawing/2014/main" id="{BD17A5F5-9993-CDAC-B1EE-D5B283B3C763}"/>
              </a:ext>
            </a:extLst>
          </p:cNvPr>
          <p:cNvSpPr/>
          <p:nvPr/>
        </p:nvSpPr>
        <p:spPr>
          <a:xfrm>
            <a:off x="8315743" y="3528317"/>
            <a:ext cx="411480" cy="411480"/>
          </a:xfrm>
          <a:prstGeom prst="ellipse">
            <a:avLst/>
          </a:prstGeom>
          <a:solidFill>
            <a:schemeClr val="bg1"/>
          </a:solidFill>
          <a:ln w="57150">
            <a:solidFill>
              <a:srgbClr val="ED4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3" name="Graphic 222" descr="Checkmark with solid fill">
            <a:extLst>
              <a:ext uri="{FF2B5EF4-FFF2-40B4-BE49-F238E27FC236}">
                <a16:creationId xmlns:a16="http://schemas.microsoft.com/office/drawing/2014/main" id="{442C4F22-5641-7D9A-F9A1-F197EE02365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7176138" y="3576127"/>
            <a:ext cx="282118" cy="282118"/>
          </a:xfrm>
          <a:prstGeom prst="rect">
            <a:avLst/>
          </a:prstGeom>
        </p:spPr>
      </p:pic>
      <p:pic>
        <p:nvPicPr>
          <p:cNvPr id="212" name="Graphic 211" descr="Clipboard Checked with solid fill">
            <a:extLst>
              <a:ext uri="{FF2B5EF4-FFF2-40B4-BE49-F238E27FC236}">
                <a16:creationId xmlns:a16="http://schemas.microsoft.com/office/drawing/2014/main" id="{A937F547-24A2-C466-F93A-797FA768165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344532" y="3554376"/>
            <a:ext cx="352774" cy="352774"/>
          </a:xfrm>
          <a:prstGeom prst="rect">
            <a:avLst/>
          </a:prstGeom>
        </p:spPr>
      </p:pic>
      <p:pic>
        <p:nvPicPr>
          <p:cNvPr id="225" name="Graphic 224" descr="Route (Two Pins With A Path) with solid fill">
            <a:extLst>
              <a:ext uri="{FF2B5EF4-FFF2-40B4-BE49-F238E27FC236}">
                <a16:creationId xmlns:a16="http://schemas.microsoft.com/office/drawing/2014/main" id="{D46F911F-2A01-4782-B9D2-09CB9381614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77280" y="3557961"/>
            <a:ext cx="348473" cy="348473"/>
          </a:xfrm>
          <a:prstGeom prst="rect">
            <a:avLst/>
          </a:prstGeom>
        </p:spPr>
      </p:pic>
      <p:pic>
        <p:nvPicPr>
          <p:cNvPr id="230" name="Picture 229">
            <a:extLst>
              <a:ext uri="{FF2B5EF4-FFF2-40B4-BE49-F238E27FC236}">
                <a16:creationId xmlns:a16="http://schemas.microsoft.com/office/drawing/2014/main" id="{4B715538-7060-F27C-3410-B9746A4B27F7}"/>
              </a:ext>
            </a:extLst>
          </p:cNvPr>
          <p:cNvPicPr>
            <a:picLocks noChangeAspect="1"/>
          </p:cNvPicPr>
          <p:nvPr/>
        </p:nvPicPr>
        <p:blipFill>
          <a:blip r:embed="rId24"/>
          <a:stretch>
            <a:fillRect/>
          </a:stretch>
        </p:blipFill>
        <p:spPr>
          <a:xfrm>
            <a:off x="3533360" y="3522639"/>
            <a:ext cx="295725" cy="353314"/>
          </a:xfrm>
          <a:prstGeom prst="ellipse">
            <a:avLst/>
          </a:prstGeom>
        </p:spPr>
      </p:pic>
      <p:sp>
        <p:nvSpPr>
          <p:cNvPr id="2" name="Rectangle 1">
            <a:extLst>
              <a:ext uri="{FF2B5EF4-FFF2-40B4-BE49-F238E27FC236}">
                <a16:creationId xmlns:a16="http://schemas.microsoft.com/office/drawing/2014/main" id="{E1F3006B-0C83-A78F-320B-FCDF2B4F88D6}"/>
              </a:ext>
            </a:extLst>
          </p:cNvPr>
          <p:cNvSpPr/>
          <p:nvPr/>
        </p:nvSpPr>
        <p:spPr>
          <a:xfrm>
            <a:off x="2463671" y="5867861"/>
            <a:ext cx="4712467" cy="286052"/>
          </a:xfrm>
          <a:prstGeom prst="rect">
            <a:avLst/>
          </a:prstGeom>
          <a:noFill/>
          <a:ln w="12700" cap="flat" cmpd="sng" algn="ctr">
            <a:noFill/>
            <a:prstDash val="solid"/>
            <a:miter lim="800000"/>
          </a:ln>
          <a:effectLst/>
        </p:spPr>
        <p:txBody>
          <a:bodyPr rtlCol="0" anchor="t"/>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825" b="1" i="0" u="none" strike="noStrike" kern="0" cap="none" spc="0" normalizeH="0" baseline="0" noProof="0">
                <a:ln>
                  <a:noFill/>
                </a:ln>
                <a:solidFill>
                  <a:srgbClr val="2899D4"/>
                </a:solidFill>
                <a:effectLst/>
                <a:uLnTx/>
                <a:uFillTx/>
                <a:latin typeface="Arial" panose="020B0604020202020204" pitchFamily="34" charset="0"/>
                <a:ea typeface="+mn-ea"/>
                <a:cs typeface="Arial" panose="020B0604020202020204" pitchFamily="34" charset="0"/>
              </a:rPr>
              <a:t>BLUE: </a:t>
            </a:r>
            <a:r>
              <a:rPr kumimoji="0" lang="en-US" sz="825"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Procurement Actions</a:t>
            </a:r>
            <a:r>
              <a:rPr lang="en-US" sz="825" kern="0">
                <a:solidFill>
                  <a:prstClr val="black"/>
                </a:solidFill>
                <a:latin typeface="Arial" panose="020B0604020202020204" pitchFamily="34" charset="0"/>
                <a:cs typeface="Arial" panose="020B0604020202020204" pitchFamily="34" charset="0"/>
              </a:rPr>
              <a:t>			</a:t>
            </a:r>
            <a:r>
              <a:rPr kumimoji="0" lang="en-US" sz="825" b="1" i="0" u="none" strike="noStrike" kern="0" cap="none" spc="0" normalizeH="0" baseline="0" noProof="0">
                <a:ln>
                  <a:noFill/>
                </a:ln>
                <a:solidFill>
                  <a:srgbClr val="3FAE49"/>
                </a:solidFill>
                <a:effectLst/>
                <a:uLnTx/>
                <a:uFillTx/>
                <a:latin typeface="Arial" panose="020B0604020202020204" pitchFamily="34" charset="0"/>
                <a:ea typeface="+mn-ea"/>
                <a:cs typeface="Arial" panose="020B0604020202020204" pitchFamily="34" charset="0"/>
              </a:rPr>
              <a:t>GREEN: </a:t>
            </a:r>
            <a:r>
              <a:rPr kumimoji="0" lang="en-US" sz="825"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Policy Drivers</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825" b="1" i="0" u="none" strike="noStrike" kern="0" cap="none" spc="0" normalizeH="0" baseline="0" noProof="0">
                <a:ln>
                  <a:noFill/>
                </a:ln>
                <a:solidFill>
                  <a:srgbClr val="682773"/>
                </a:solidFill>
                <a:effectLst/>
                <a:uLnTx/>
                <a:uFillTx/>
                <a:latin typeface="Arial" panose="020B0604020202020204" pitchFamily="34" charset="0"/>
                <a:ea typeface="+mn-ea"/>
                <a:cs typeface="Arial" panose="020B0604020202020204" pitchFamily="34" charset="0"/>
              </a:rPr>
              <a:t>PURPLE: </a:t>
            </a:r>
            <a:r>
              <a:rPr kumimoji="0" lang="en-US" sz="825"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Partner and Stakeholder Engagement	</a:t>
            </a:r>
            <a:r>
              <a:rPr kumimoji="0" lang="en-US" sz="825" b="1" i="0" u="none" strike="noStrike" kern="0" cap="none" spc="0" normalizeH="0" baseline="0" noProof="0">
                <a:ln>
                  <a:noFill/>
                </a:ln>
                <a:solidFill>
                  <a:srgbClr val="ED4597"/>
                </a:solidFill>
                <a:effectLst/>
                <a:uLnTx/>
                <a:uFillTx/>
                <a:latin typeface="Arial" panose="020B0604020202020204" pitchFamily="34" charset="0"/>
                <a:ea typeface="+mn-ea"/>
                <a:cs typeface="Arial" panose="020B0604020202020204" pitchFamily="34" charset="0"/>
              </a:rPr>
              <a:t>PINK: </a:t>
            </a:r>
            <a:r>
              <a:rPr kumimoji="0" lang="en-US" sz="825"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Licensing, Siting, and Operation</a:t>
            </a:r>
            <a:endParaRPr kumimoji="0" lang="en-US" sz="825"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7" name="Rectangle 146">
            <a:extLst>
              <a:ext uri="{FF2B5EF4-FFF2-40B4-BE49-F238E27FC236}">
                <a16:creationId xmlns:a16="http://schemas.microsoft.com/office/drawing/2014/main" id="{DEF1E82A-AECC-184B-8E7C-0C4705206CEF}"/>
              </a:ext>
            </a:extLst>
          </p:cNvPr>
          <p:cNvSpPr/>
          <p:nvPr/>
        </p:nvSpPr>
        <p:spPr>
          <a:xfrm>
            <a:off x="4920466" y="4256601"/>
            <a:ext cx="1171127" cy="236575"/>
          </a:xfrm>
          <a:prstGeom prst="rect">
            <a:avLst/>
          </a:prstGeom>
          <a:solidFill>
            <a:srgbClr val="3FAE49"/>
          </a:solidFill>
          <a:ln w="28575">
            <a:solidFill>
              <a:srgbClr val="3FAE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OCT 2022</a:t>
            </a:r>
          </a:p>
        </p:txBody>
      </p:sp>
      <p:sp>
        <p:nvSpPr>
          <p:cNvPr id="6" name="Star: 5 Points 5">
            <a:extLst>
              <a:ext uri="{FF2B5EF4-FFF2-40B4-BE49-F238E27FC236}">
                <a16:creationId xmlns:a16="http://schemas.microsoft.com/office/drawing/2014/main" id="{60225BD5-E76D-36DC-4A0C-7D35B8746287}"/>
              </a:ext>
            </a:extLst>
          </p:cNvPr>
          <p:cNvSpPr/>
          <p:nvPr/>
        </p:nvSpPr>
        <p:spPr>
          <a:xfrm>
            <a:off x="7149042" y="3974043"/>
            <a:ext cx="448734" cy="448734"/>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D745FE9-BEB2-C5DC-3EE6-5C0E8B120524}"/>
              </a:ext>
            </a:extLst>
          </p:cNvPr>
          <p:cNvSpPr txBox="1">
            <a:spLocks/>
          </p:cNvSpPr>
          <p:nvPr/>
        </p:nvSpPr>
        <p:spPr>
          <a:xfrm>
            <a:off x="1663700" y="76200"/>
            <a:ext cx="7143750" cy="1143000"/>
          </a:xfrm>
          <a:prstGeom prst="rect">
            <a:avLst/>
          </a:prstGeom>
        </p:spPr>
        <p:txBody>
          <a:bodyPr lIns="91440" tIns="45720" rIns="91440" bIns="45720" anchor="t"/>
          <a:lst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a:lstStyle>
          <a:p>
            <a:r>
              <a:rPr lang="en-US" kern="0">
                <a:cs typeface="Arial"/>
              </a:rPr>
              <a:t>Current Timeline</a:t>
            </a:r>
            <a:endParaRPr lang="en-US" kern="0"/>
          </a:p>
        </p:txBody>
      </p:sp>
    </p:spTree>
    <p:extLst>
      <p:ext uri="{BB962C8B-B14F-4D97-AF65-F5344CB8AC3E}">
        <p14:creationId xmlns:p14="http://schemas.microsoft.com/office/powerpoint/2010/main" val="330510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CEEA-03AA-4DD4-A5DE-7C0F5334859C}"/>
              </a:ext>
            </a:extLst>
          </p:cNvPr>
          <p:cNvSpPr>
            <a:spLocks noGrp="1"/>
          </p:cNvSpPr>
          <p:nvPr>
            <p:ph type="title"/>
          </p:nvPr>
        </p:nvSpPr>
        <p:spPr>
          <a:xfrm>
            <a:off x="1846554" y="76200"/>
            <a:ext cx="5842719" cy="1143000"/>
          </a:xfrm>
        </p:spPr>
        <p:txBody>
          <a:bodyPr/>
          <a:lstStyle/>
          <a:p>
            <a:pPr>
              <a:lnSpc>
                <a:spcPct val="94464"/>
              </a:lnSpc>
            </a:pPr>
            <a:r>
              <a:rPr lang="en-US"/>
              <a:t>Communication Methods, Tools &amp; Frequency</a:t>
            </a:r>
          </a:p>
        </p:txBody>
      </p:sp>
      <p:sp>
        <p:nvSpPr>
          <p:cNvPr id="4" name="Slide Number Placeholder 3">
            <a:extLst>
              <a:ext uri="{FF2B5EF4-FFF2-40B4-BE49-F238E27FC236}">
                <a16:creationId xmlns:a16="http://schemas.microsoft.com/office/drawing/2014/main" id="{EE15D348-A71E-477A-A17D-4538077B61D4}"/>
              </a:ext>
            </a:extLst>
          </p:cNvPr>
          <p:cNvSpPr>
            <a:spLocks noGrp="1"/>
          </p:cNvSpPr>
          <p:nvPr>
            <p:ph type="sldNum" sz="quarter" idx="11"/>
          </p:nvPr>
        </p:nvSpPr>
        <p:spPr bwMode="auto">
          <a:xfrm>
            <a:off x="7988300" y="6524625"/>
            <a:ext cx="114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rgbClr val="7F7F7F"/>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17D948-D6B6-4C31-A8A1-E4B41CF766E8}" type="slidenum">
              <a:rPr lang="en-US" altLang="en-US" smtClean="0"/>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
        <p:nvSpPr>
          <p:cNvPr id="11" name="Rectangle 5">
            <a:extLst>
              <a:ext uri="{FF2B5EF4-FFF2-40B4-BE49-F238E27FC236}">
                <a16:creationId xmlns:a16="http://schemas.microsoft.com/office/drawing/2014/main" id="{857EFFC1-CB91-411C-9AFA-055AB0859169}"/>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Rectangle 9">
            <a:extLst>
              <a:ext uri="{FF2B5EF4-FFF2-40B4-BE49-F238E27FC236}">
                <a16:creationId xmlns:a16="http://schemas.microsoft.com/office/drawing/2014/main" id="{76510A37-6B96-4C14-8450-14687D8A3FA6}"/>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b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5" name="Table 4">
            <a:extLst>
              <a:ext uri="{FF2B5EF4-FFF2-40B4-BE49-F238E27FC236}">
                <a16:creationId xmlns:a16="http://schemas.microsoft.com/office/drawing/2014/main" id="{659E479D-3614-41E2-A8DF-19A23DE49CDC}"/>
              </a:ext>
            </a:extLst>
          </p:cNvPr>
          <p:cNvGraphicFramePr>
            <a:graphicFrameLocks noGrp="1"/>
          </p:cNvGraphicFramePr>
          <p:nvPr>
            <p:extLst>
              <p:ext uri="{D42A27DB-BD31-4B8C-83A1-F6EECF244321}">
                <p14:modId xmlns:p14="http://schemas.microsoft.com/office/powerpoint/2010/main" val="2990305165"/>
              </p:ext>
            </p:extLst>
          </p:nvPr>
        </p:nvGraphicFramePr>
        <p:xfrm>
          <a:off x="257174" y="1380471"/>
          <a:ext cx="8629650" cy="4874085"/>
        </p:xfrm>
        <a:graphic>
          <a:graphicData uri="http://schemas.openxmlformats.org/drawingml/2006/table">
            <a:tbl>
              <a:tblPr firstRow="1" firstCol="1" bandRow="1">
                <a:effectLst>
                  <a:outerShdw blurRad="50800" dist="177800" dir="2700000" algn="tl" rotWithShape="0">
                    <a:prstClr val="black">
                      <a:alpha val="40000"/>
                    </a:prstClr>
                  </a:outerShdw>
                </a:effectLst>
              </a:tblPr>
              <a:tblGrid>
                <a:gridCol w="2708910">
                  <a:extLst>
                    <a:ext uri="{9D8B030D-6E8A-4147-A177-3AD203B41FA5}">
                      <a16:colId xmlns:a16="http://schemas.microsoft.com/office/drawing/2014/main" val="1302945177"/>
                    </a:ext>
                  </a:extLst>
                </a:gridCol>
                <a:gridCol w="1454445">
                  <a:extLst>
                    <a:ext uri="{9D8B030D-6E8A-4147-A177-3AD203B41FA5}">
                      <a16:colId xmlns:a16="http://schemas.microsoft.com/office/drawing/2014/main" val="3348777754"/>
                    </a:ext>
                  </a:extLst>
                </a:gridCol>
                <a:gridCol w="4466295">
                  <a:extLst>
                    <a:ext uri="{9D8B030D-6E8A-4147-A177-3AD203B41FA5}">
                      <a16:colId xmlns:a16="http://schemas.microsoft.com/office/drawing/2014/main" val="2362079061"/>
                    </a:ext>
                  </a:extLst>
                </a:gridCol>
              </a:tblGrid>
              <a:tr h="361033">
                <a:tc>
                  <a:txBody>
                    <a:bodyPr/>
                    <a:lstStyle/>
                    <a:p>
                      <a:pPr marL="0" marR="0" algn="ctr">
                        <a:lnSpc>
                          <a:spcPct val="107000"/>
                        </a:lnSpc>
                        <a:spcBef>
                          <a:spcPts val="0"/>
                        </a:spcBef>
                        <a:spcAft>
                          <a:spcPts val="0"/>
                        </a:spcAft>
                      </a:pPr>
                      <a:r>
                        <a:rPr lang="en-US"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Communication Tool</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9563" marR="59563"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6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Frequency</a:t>
                      </a:r>
                    </a:p>
                  </a:txBody>
                  <a:tcPr marL="59563" marR="595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Purpose</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9563" marR="59563"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080730489"/>
                  </a:ext>
                </a:extLst>
              </a:tr>
              <a:tr h="831779">
                <a:tc>
                  <a:txBody>
                    <a:bodyPr/>
                    <a:lstStyle/>
                    <a:p>
                      <a:pPr marL="0" marR="0" lvl="0" indent="0" algn="ctr">
                        <a:lnSpc>
                          <a:spcPct val="107000"/>
                        </a:lnSpc>
                        <a:spcBef>
                          <a:spcPts val="0"/>
                        </a:spcBef>
                        <a:spcAft>
                          <a:spcPts val="0"/>
                        </a:spcAft>
                        <a:buFont typeface="+mj-lt"/>
                        <a:buNone/>
                      </a:pPr>
                      <a:r>
                        <a:rPr lang="en-US" sz="1600" b="1">
                          <a:effectLst/>
                          <a:latin typeface="Arial" panose="020B0604020202020204" pitchFamily="34" charset="0"/>
                          <a:ea typeface="Arial" panose="020B0604020202020204" pitchFamily="34" charset="0"/>
                          <a:cs typeface="Times New Roman" panose="02020603050405020304" pitchFamily="18" charset="0"/>
                        </a:rPr>
                        <a:t>Eielson Micro-reactor Webpage</a:t>
                      </a:r>
                    </a:p>
                  </a:txBody>
                  <a:tcPr marL="59563" marR="59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600" b="1">
                          <a:effectLst/>
                          <a:latin typeface="Arial" panose="020B0604020202020204" pitchFamily="34" charset="0"/>
                          <a:ea typeface="Arial" panose="020B0604020202020204" pitchFamily="34" charset="0"/>
                          <a:cs typeface="Times New Roman" panose="02020603050405020304" pitchFamily="18" charset="0"/>
                        </a:rPr>
                        <a:t>Ongoing</a:t>
                      </a:r>
                    </a:p>
                  </a:txBody>
                  <a:tcPr marL="59563" marR="59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285750" marR="0" indent="-285750" algn="l">
                        <a:lnSpc>
                          <a:spcPct val="100000"/>
                        </a:lnSpc>
                        <a:spcBef>
                          <a:spcPts val="0"/>
                        </a:spcBef>
                        <a:spcAft>
                          <a:spcPts val="0"/>
                        </a:spcAft>
                        <a:buFont typeface="Wingdings" panose="05000000000000000000" pitchFamily="2" charset="2"/>
                        <a:buChar char="ü"/>
                      </a:pPr>
                      <a:r>
                        <a:rPr lang="en-US" sz="1550" b="1">
                          <a:effectLst/>
                          <a:latin typeface="Arial" panose="020B0604020202020204" pitchFamily="34" charset="0"/>
                          <a:ea typeface="Arial" panose="020B0604020202020204" pitchFamily="34" charset="0"/>
                          <a:cs typeface="Times New Roman" panose="02020603050405020304" pitchFamily="18" charset="0"/>
                        </a:rPr>
                        <a:t>Streamline dissemination of up-to-date information in an accessible format</a:t>
                      </a:r>
                    </a:p>
                  </a:txBody>
                  <a:tcPr marL="59563" marR="59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784214371"/>
                  </a:ext>
                </a:extLst>
              </a:tr>
              <a:tr h="1029989">
                <a:tc>
                  <a:txBody>
                    <a:bodyPr/>
                    <a:lstStyle/>
                    <a:p>
                      <a:pPr marL="0" marR="0" lvl="0" indent="0" algn="ctr">
                        <a:lnSpc>
                          <a:spcPct val="107000"/>
                        </a:lnSpc>
                        <a:spcBef>
                          <a:spcPts val="0"/>
                        </a:spcBef>
                        <a:spcAft>
                          <a:spcPts val="0"/>
                        </a:spcAft>
                        <a:buFont typeface="+mj-lt"/>
                        <a:buNone/>
                      </a:pPr>
                      <a:r>
                        <a:rPr lang="en-US" sz="1600" b="1">
                          <a:effectLst/>
                          <a:latin typeface="Arial" panose="020B0604020202020204" pitchFamily="34" charset="0"/>
                          <a:ea typeface="Arial" panose="020B0604020202020204" pitchFamily="34" charset="0"/>
                          <a:cs typeface="Times New Roman" panose="02020603050405020304" pitchFamily="18" charset="0"/>
                        </a:rPr>
                        <a:t>Council for the Alaska Micro-reactor Program (CAMP) Meetings</a:t>
                      </a:r>
                    </a:p>
                  </a:txBody>
                  <a:tcPr marL="59563" marR="59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600" b="1"/>
                        <a:t>Ongoing</a:t>
                      </a:r>
                    </a:p>
                  </a:txBody>
                  <a:tcPr marL="59563" marR="59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285750" marR="0" indent="-285750" algn="l">
                        <a:lnSpc>
                          <a:spcPct val="100000"/>
                        </a:lnSpc>
                        <a:spcBef>
                          <a:spcPts val="0"/>
                        </a:spcBef>
                        <a:spcAft>
                          <a:spcPts val="0"/>
                        </a:spcAft>
                        <a:buFont typeface="Wingdings" panose="05000000000000000000" pitchFamily="2" charset="2"/>
                        <a:buChar char="ü"/>
                      </a:pPr>
                      <a:r>
                        <a:rPr lang="en-US" sz="1550" b="1">
                          <a:effectLst/>
                          <a:latin typeface="Arial" panose="020B0604020202020204" pitchFamily="34" charset="0"/>
                          <a:ea typeface="Arial" panose="020B0604020202020204" pitchFamily="34" charset="0"/>
                          <a:cs typeface="Times New Roman" panose="02020603050405020304" pitchFamily="18" charset="0"/>
                        </a:rPr>
                        <a:t>Provide timely and transparent information and updates for key stakeholders</a:t>
                      </a:r>
                    </a:p>
                    <a:p>
                      <a:pPr marL="285750" marR="0" indent="-285750" algn="l">
                        <a:lnSpc>
                          <a:spcPct val="100000"/>
                        </a:lnSpc>
                        <a:spcBef>
                          <a:spcPts val="0"/>
                        </a:spcBef>
                        <a:spcAft>
                          <a:spcPts val="0"/>
                        </a:spcAft>
                        <a:buFont typeface="Wingdings" panose="05000000000000000000" pitchFamily="2" charset="2"/>
                        <a:buChar char="ü"/>
                      </a:pPr>
                      <a:r>
                        <a:rPr lang="en-US" sz="1550" b="1">
                          <a:effectLst/>
                          <a:latin typeface="Arial" panose="020B0604020202020204" pitchFamily="34" charset="0"/>
                          <a:ea typeface="Arial" panose="020B0604020202020204" pitchFamily="34" charset="0"/>
                          <a:cs typeface="Times New Roman" panose="02020603050405020304" pitchFamily="18" charset="0"/>
                        </a:rPr>
                        <a:t>Strengthen stakeholder coordination and relationships</a:t>
                      </a:r>
                    </a:p>
                  </a:txBody>
                  <a:tcPr marL="59563" marR="59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845939571"/>
                  </a:ext>
                </a:extLst>
              </a:tr>
              <a:tr h="868011">
                <a:tc>
                  <a:txBody>
                    <a:bodyPr/>
                    <a:lstStyle/>
                    <a:p>
                      <a:pPr marL="0" marR="0" lvl="0" indent="0" algn="ctr">
                        <a:lnSpc>
                          <a:spcPct val="107000"/>
                        </a:lnSpc>
                        <a:spcBef>
                          <a:spcPts val="0"/>
                        </a:spcBef>
                        <a:spcAft>
                          <a:spcPts val="0"/>
                        </a:spcAft>
                        <a:buFont typeface="+mj-lt"/>
                        <a:buNone/>
                      </a:pPr>
                      <a:r>
                        <a:rPr lang="en-US" sz="1600" b="1">
                          <a:effectLst/>
                          <a:latin typeface="Arial" panose="020B0604020202020204" pitchFamily="34" charset="0"/>
                          <a:ea typeface="Arial" panose="020B0604020202020204" pitchFamily="34" charset="0"/>
                          <a:cs typeface="Times New Roman" panose="02020603050405020304" pitchFamily="18" charset="0"/>
                        </a:rPr>
                        <a:t>Town Hall</a:t>
                      </a:r>
                    </a:p>
                  </a:txBody>
                  <a:tcPr marL="59563" marR="59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600" b="1">
                          <a:effectLst/>
                          <a:latin typeface="Arial" panose="020B0604020202020204" pitchFamily="34" charset="0"/>
                          <a:ea typeface="Arial" panose="020B0604020202020204" pitchFamily="34" charset="0"/>
                          <a:cs typeface="Times New Roman" panose="02020603050405020304" pitchFamily="18" charset="0"/>
                        </a:rPr>
                        <a:t>As Needed</a:t>
                      </a:r>
                    </a:p>
                  </a:txBody>
                  <a:tcPr marL="59563" marR="59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283464" marR="0" indent="-283464" algn="l">
                        <a:lnSpc>
                          <a:spcPct val="100000"/>
                        </a:lnSpc>
                        <a:spcBef>
                          <a:spcPts val="0"/>
                        </a:spcBef>
                        <a:spcAft>
                          <a:spcPts val="0"/>
                        </a:spcAft>
                        <a:buFont typeface="Wingdings" panose="05000000000000000000" pitchFamily="2" charset="2"/>
                        <a:buChar char="ü"/>
                      </a:pPr>
                      <a:r>
                        <a:rPr lang="en-US" sz="1550" b="1">
                          <a:effectLst/>
                          <a:latin typeface="Arial" panose="020B0604020202020204" pitchFamily="34" charset="0"/>
                          <a:ea typeface="Arial" panose="020B0604020202020204" pitchFamily="34" charset="0"/>
                          <a:cs typeface="Times New Roman" panose="02020603050405020304" pitchFamily="18" charset="0"/>
                        </a:rPr>
                        <a:t>Connect with and inform a wider stakeholder audience about the Eielson pilot and advanced nuclear energy technology</a:t>
                      </a:r>
                    </a:p>
                  </a:txBody>
                  <a:tcPr marL="59563" marR="59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950577935"/>
                  </a:ext>
                </a:extLst>
              </a:tr>
              <a:tr h="868011">
                <a:tc>
                  <a:txBody>
                    <a:bodyPr/>
                    <a:lstStyle/>
                    <a:p>
                      <a:pPr marL="0" marR="0" lvl="0" indent="0" algn="ctr">
                        <a:lnSpc>
                          <a:spcPct val="107000"/>
                        </a:lnSpc>
                        <a:spcBef>
                          <a:spcPts val="0"/>
                        </a:spcBef>
                        <a:spcAft>
                          <a:spcPts val="0"/>
                        </a:spcAft>
                        <a:buFont typeface="+mj-lt"/>
                        <a:buNone/>
                      </a:pPr>
                      <a:r>
                        <a:rPr lang="en-US" sz="1600" b="1">
                          <a:effectLst/>
                          <a:latin typeface="Arial" panose="020B0604020202020204" pitchFamily="34" charset="0"/>
                          <a:ea typeface="Arial" panose="020B0604020202020204" pitchFamily="34" charset="0"/>
                          <a:cs typeface="Times New Roman" panose="02020603050405020304" pitchFamily="18" charset="0"/>
                        </a:rPr>
                        <a:t>Newsletter</a:t>
                      </a:r>
                    </a:p>
                  </a:txBody>
                  <a:tcPr marL="59563" marR="59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600" b="1">
                          <a:effectLst/>
                          <a:latin typeface="Arial" panose="020B0604020202020204" pitchFamily="34" charset="0"/>
                          <a:ea typeface="Arial" panose="020B0604020202020204" pitchFamily="34" charset="0"/>
                          <a:cs typeface="Times New Roman" panose="02020603050405020304" pitchFamily="18" charset="0"/>
                        </a:rPr>
                        <a:t>Quarterly</a:t>
                      </a:r>
                    </a:p>
                  </a:txBody>
                  <a:tcPr marL="59563" marR="59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283464" marR="0" indent="-283464" algn="l">
                        <a:lnSpc>
                          <a:spcPct val="100000"/>
                        </a:lnSpc>
                        <a:spcBef>
                          <a:spcPts val="0"/>
                        </a:spcBef>
                        <a:spcAft>
                          <a:spcPts val="0"/>
                        </a:spcAft>
                        <a:buFont typeface="Wingdings" panose="05000000000000000000" pitchFamily="2" charset="2"/>
                        <a:buChar char="ü"/>
                      </a:pPr>
                      <a:r>
                        <a:rPr lang="en-US" sz="1550" b="1">
                          <a:effectLst/>
                          <a:latin typeface="Arial" panose="020B0604020202020204" pitchFamily="34" charset="0"/>
                          <a:ea typeface="Arial" panose="020B0604020202020204" pitchFamily="34" charset="0"/>
                          <a:cs typeface="Times New Roman" panose="02020603050405020304" pitchFamily="18" charset="0"/>
                        </a:rPr>
                        <a:t>Immediate and real-time delivery of important project updates</a:t>
                      </a:r>
                    </a:p>
                  </a:txBody>
                  <a:tcPr marL="59563" marR="59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34581573"/>
                  </a:ext>
                </a:extLst>
              </a:tr>
              <a:tr h="838393">
                <a:tc>
                  <a:txBody>
                    <a:bodyPr/>
                    <a:lstStyle/>
                    <a:p>
                      <a:pPr marL="0" marR="0" lvl="0" indent="0" algn="ctr">
                        <a:lnSpc>
                          <a:spcPct val="107000"/>
                        </a:lnSpc>
                        <a:spcBef>
                          <a:spcPts val="0"/>
                        </a:spcBef>
                        <a:spcAft>
                          <a:spcPts val="0"/>
                        </a:spcAft>
                        <a:buFont typeface="+mj-lt"/>
                        <a:buNone/>
                      </a:pPr>
                      <a:r>
                        <a:rPr lang="en-US" sz="1600" b="1">
                          <a:effectLst/>
                          <a:latin typeface="Arial" panose="020B0604020202020204" pitchFamily="34" charset="0"/>
                          <a:ea typeface="Arial" panose="020B0604020202020204" pitchFamily="34" charset="0"/>
                          <a:cs typeface="Times New Roman" panose="02020603050405020304" pitchFamily="18" charset="0"/>
                        </a:rPr>
                        <a:t>External Publications</a:t>
                      </a:r>
                    </a:p>
                  </a:txBody>
                  <a:tcPr marL="59563" marR="59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600" b="1">
                          <a:effectLst/>
                          <a:latin typeface="Arial" panose="020B0604020202020204" pitchFamily="34" charset="0"/>
                          <a:ea typeface="Arial" panose="020B0604020202020204" pitchFamily="34" charset="0"/>
                          <a:cs typeface="Times New Roman" panose="02020603050405020304" pitchFamily="18" charset="0"/>
                        </a:rPr>
                        <a:t>As Needed</a:t>
                      </a:r>
                    </a:p>
                  </a:txBody>
                  <a:tcPr marL="59563" marR="59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285750" marR="0" indent="-285750" algn="l">
                        <a:lnSpc>
                          <a:spcPct val="100000"/>
                        </a:lnSpc>
                        <a:spcBef>
                          <a:spcPts val="0"/>
                        </a:spcBef>
                        <a:spcAft>
                          <a:spcPts val="0"/>
                        </a:spcAft>
                        <a:buFont typeface="Wingdings" panose="05000000000000000000" pitchFamily="2" charset="2"/>
                        <a:buChar char="ü"/>
                      </a:pPr>
                      <a:r>
                        <a:rPr lang="en-US" sz="1550" b="1">
                          <a:effectLst/>
                          <a:latin typeface="Arial" panose="020B0604020202020204" pitchFamily="34" charset="0"/>
                          <a:ea typeface="Arial" panose="020B0604020202020204" pitchFamily="34" charset="0"/>
                          <a:cs typeface="Times New Roman" panose="02020603050405020304" pitchFamily="18" charset="0"/>
                        </a:rPr>
                        <a:t>Ensure widest dissemination of information to expand audience and message accessibility</a:t>
                      </a:r>
                    </a:p>
                  </a:txBody>
                  <a:tcPr marL="59563" marR="59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99037763"/>
                  </a:ext>
                </a:extLst>
              </a:tr>
            </a:tbl>
          </a:graphicData>
        </a:graphic>
      </p:graphicFrame>
      <p:sp>
        <p:nvSpPr>
          <p:cNvPr id="3" name="TextBox 2">
            <a:extLst>
              <a:ext uri="{FF2B5EF4-FFF2-40B4-BE49-F238E27FC236}">
                <a16:creationId xmlns:a16="http://schemas.microsoft.com/office/drawing/2014/main" id="{3563C66B-7F58-BDFE-936D-15410E844A5C}"/>
              </a:ext>
            </a:extLst>
          </p:cNvPr>
          <p:cNvSpPr txBox="1"/>
          <p:nvPr/>
        </p:nvSpPr>
        <p:spPr>
          <a:xfrm>
            <a:off x="3811488" y="6550223"/>
            <a:ext cx="15210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l"/>
            <a:r>
              <a:rPr lang="en-US" b="1">
                <a:solidFill>
                  <a:srgbClr val="00B050"/>
                </a:solidFill>
                <a:latin typeface="Arial"/>
                <a:cs typeface="Arial"/>
              </a:rPr>
              <a:t>UNCLASSIFIED</a:t>
            </a:r>
            <a:endParaRPr lang="en-US" b="1">
              <a:solidFill>
                <a:srgbClr val="00B050"/>
              </a:solidFill>
              <a:cs typeface="Arial"/>
            </a:endParaRPr>
          </a:p>
        </p:txBody>
      </p:sp>
      <p:pic>
        <p:nvPicPr>
          <p:cNvPr id="9" name="Picture 8" descr="Qr code&#10;&#10;Description automatically generated">
            <a:extLst>
              <a:ext uri="{FF2B5EF4-FFF2-40B4-BE49-F238E27FC236}">
                <a16:creationId xmlns:a16="http://schemas.microsoft.com/office/drawing/2014/main" id="{81371A56-D582-4861-7D65-254A41DD67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1035" y="123283"/>
            <a:ext cx="1191202" cy="1191202"/>
          </a:xfrm>
          <a:prstGeom prst="rect">
            <a:avLst/>
          </a:prstGeom>
        </p:spPr>
      </p:pic>
    </p:spTree>
    <p:extLst>
      <p:ext uri="{BB962C8B-B14F-4D97-AF65-F5344CB8AC3E}">
        <p14:creationId xmlns:p14="http://schemas.microsoft.com/office/powerpoint/2010/main" val="3459876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81E0B-CAB9-FCF7-9B56-E1C4BBCDF233}"/>
              </a:ext>
            </a:extLst>
          </p:cNvPr>
          <p:cNvSpPr>
            <a:spLocks noGrp="1"/>
          </p:cNvSpPr>
          <p:nvPr>
            <p:ph idx="1"/>
          </p:nvPr>
        </p:nvSpPr>
        <p:spPr>
          <a:xfrm>
            <a:off x="356919" y="1259313"/>
            <a:ext cx="8690016" cy="3874294"/>
          </a:xfrm>
        </p:spPr>
        <p:txBody>
          <a:bodyPr vert="horz" wrap="square" lIns="68580" tIns="34290" rIns="68580" bIns="34290" numCol="1" anchor="t" anchorCtr="0" compatLnSpc="1">
            <a:prstTxWarp prst="textNoShape">
              <a:avLst/>
            </a:prstTxWarp>
          </a:bodyPr>
          <a:lstStyle/>
          <a:p>
            <a:pPr marL="0" indent="0">
              <a:spcBef>
                <a:spcPts val="0"/>
              </a:spcBef>
              <a:spcAft>
                <a:spcPts val="788"/>
              </a:spcAft>
              <a:buNone/>
            </a:pPr>
            <a:r>
              <a:rPr lang="en-US" sz="1800"/>
              <a:t>BLUF:</a:t>
            </a:r>
            <a:r>
              <a:rPr lang="en-US" sz="1800" b="0"/>
              <a:t> </a:t>
            </a:r>
            <a:r>
              <a:rPr lang="en-US" sz="1800" b="0">
                <a:ea typeface="Times New Roman" panose="02020603050405020304" pitchFamily="18" charset="0"/>
                <a:cs typeface="Arial"/>
              </a:rPr>
              <a:t>DAF is exploring advanced nuclear energy capabilities to support its mission-critical infrastructure through several ongoing efforts</a:t>
            </a:r>
          </a:p>
          <a:p>
            <a:pPr>
              <a:spcBef>
                <a:spcPts val="0"/>
              </a:spcBef>
              <a:spcAft>
                <a:spcPts val="788"/>
              </a:spcAft>
            </a:pPr>
            <a:r>
              <a:rPr lang="en-US" sz="1800">
                <a:ea typeface="Times New Roman" panose="02020603050405020304" pitchFamily="18" charset="0"/>
              </a:rPr>
              <a:t>Micro-reactor Pilot </a:t>
            </a:r>
            <a:r>
              <a:rPr lang="en-US" sz="1800" b="0">
                <a:ea typeface="Times New Roman" panose="02020603050405020304" pitchFamily="18" charset="0"/>
              </a:rPr>
              <a:t>at Eielson AFB</a:t>
            </a:r>
            <a:r>
              <a:rPr lang="en-US" sz="1800">
                <a:ea typeface="Times New Roman" panose="02020603050405020304" pitchFamily="18" charset="0"/>
              </a:rPr>
              <a:t> </a:t>
            </a:r>
            <a:r>
              <a:rPr lang="en-US" sz="1800" b="0">
                <a:ea typeface="Times New Roman" panose="02020603050405020304" pitchFamily="18" charset="0"/>
              </a:rPr>
              <a:t>explores aspects related to future deployments including procurement, leasing, contracting, siting, licensing, safety review, environmental review, and tribal and public engagement</a:t>
            </a:r>
            <a:endParaRPr lang="en-US" sz="1800" b="0">
              <a:ea typeface="Times New Roman" panose="02020603050405020304" pitchFamily="18" charset="0"/>
              <a:cs typeface="Arial"/>
            </a:endParaRPr>
          </a:p>
          <a:p>
            <a:pPr>
              <a:spcBef>
                <a:spcPts val="0"/>
              </a:spcBef>
              <a:spcAft>
                <a:spcPts val="788"/>
              </a:spcAft>
            </a:pPr>
            <a:r>
              <a:rPr lang="en-US" sz="1800">
                <a:ea typeface="Times New Roman" panose="02020603050405020304" pitchFamily="18" charset="0"/>
              </a:rPr>
              <a:t>Pacific Northwest National Laboratories partnership </a:t>
            </a:r>
            <a:r>
              <a:rPr lang="en-US" sz="1800" b="0">
                <a:ea typeface="Times New Roman" panose="02020603050405020304" pitchFamily="18" charset="0"/>
              </a:rPr>
              <a:t>developed roadmaps </a:t>
            </a:r>
            <a:r>
              <a:rPr lang="en-US" sz="1800" b="0">
                <a:latin typeface="Arial"/>
                <a:ea typeface="Times New Roman" panose="02020603050405020304" pitchFamily="18" charset="0"/>
                <a:cs typeface="Arial"/>
              </a:rPr>
              <a:t>to outline decision-making processes and s</a:t>
            </a:r>
            <a:r>
              <a:rPr lang="en-US" sz="1800" b="0">
                <a:ea typeface="Times New Roman" panose="02020603050405020304" pitchFamily="18" charset="0"/>
              </a:rPr>
              <a:t>upports regulatory, siting, and community engagement activities</a:t>
            </a:r>
            <a:endParaRPr lang="en-US" sz="1800" b="0">
              <a:ea typeface="Times New Roman" panose="02020603050405020304" pitchFamily="18" charset="0"/>
              <a:cs typeface="Arial"/>
            </a:endParaRPr>
          </a:p>
          <a:p>
            <a:pPr>
              <a:spcBef>
                <a:spcPts val="0"/>
              </a:spcBef>
              <a:spcAft>
                <a:spcPts val="788"/>
              </a:spcAft>
            </a:pPr>
            <a:r>
              <a:rPr lang="en-US" sz="1800">
                <a:ea typeface="Aptos" panose="020B0004020202020204" pitchFamily="34" charset="0"/>
              </a:rPr>
              <a:t>AFWERX simulation of Radiant Industries' Kaleidos micro-reactor at Hill AFB </a:t>
            </a:r>
            <a:r>
              <a:rPr lang="en-US" sz="1800" b="0">
                <a:ea typeface="Aptos" panose="020B0004020202020204" pitchFamily="34" charset="0"/>
              </a:rPr>
              <a:t>demonstrates adoption of nuclear energy into installation power grids</a:t>
            </a:r>
            <a:endParaRPr lang="en-US" sz="1800" b="0">
              <a:ea typeface="Aptos" panose="020B0004020202020204" pitchFamily="34" charset="0"/>
              <a:cs typeface="Arial"/>
            </a:endParaRPr>
          </a:p>
          <a:p>
            <a:pPr>
              <a:spcBef>
                <a:spcPts val="0"/>
              </a:spcBef>
              <a:spcAft>
                <a:spcPts val="788"/>
              </a:spcAft>
            </a:pPr>
            <a:r>
              <a:rPr lang="en-US" sz="1800">
                <a:solidFill>
                  <a:srgbClr val="000000"/>
                </a:solidFill>
                <a:ea typeface="Aptos" panose="020B0004020202020204" pitchFamily="34" charset="0"/>
              </a:rPr>
              <a:t>DoD Advanced Reactor Criteria and Baseline Understanding for Enterprise Scalability (DARC BLUES) </a:t>
            </a:r>
            <a:r>
              <a:rPr lang="en-US" sz="1800" b="0">
                <a:solidFill>
                  <a:srgbClr val="000000"/>
                </a:solidFill>
                <a:ea typeface="Aptos" panose="020B0004020202020204" pitchFamily="34" charset="0"/>
              </a:rPr>
              <a:t>seeks to implement robust siting criteria and data-driven decision-making tool with vertical governance to scale advanced nuclear energy technology across the Department</a:t>
            </a:r>
            <a:endParaRPr lang="en-US" sz="1800" b="0">
              <a:solidFill>
                <a:srgbClr val="000000"/>
              </a:solidFill>
              <a:ea typeface="Aptos" panose="020B0004020202020204" pitchFamily="34" charset="0"/>
              <a:cs typeface="Arial"/>
            </a:endParaRPr>
          </a:p>
          <a:p>
            <a:pPr>
              <a:spcBef>
                <a:spcPts val="0"/>
              </a:spcBef>
              <a:spcAft>
                <a:spcPts val="788"/>
              </a:spcAft>
            </a:pPr>
            <a:r>
              <a:rPr lang="en-US" sz="1800">
                <a:ea typeface="Times New Roman" panose="02020603050405020304" pitchFamily="18" charset="0"/>
              </a:rPr>
              <a:t>DAF partnered in Defense Innovation Unit </a:t>
            </a:r>
            <a:r>
              <a:rPr lang="en-US" sz="1800">
                <a:solidFill>
                  <a:srgbClr val="000000"/>
                </a:solidFill>
                <a:ea typeface="Times New Roman" panose="02020603050405020304" pitchFamily="18" charset="0"/>
              </a:rPr>
              <a:t>Advanced Nuclear Power for Installations </a:t>
            </a:r>
            <a:r>
              <a:rPr lang="en-US" sz="1800" b="0">
                <a:solidFill>
                  <a:srgbClr val="000000"/>
                </a:solidFill>
                <a:ea typeface="Times New Roman" panose="02020603050405020304" pitchFamily="18" charset="0"/>
              </a:rPr>
              <a:t>to explore full-lifecycle nuclear energy generation across viable sites</a:t>
            </a:r>
            <a:endParaRPr lang="en-US" sz="1800" b="0">
              <a:solidFill>
                <a:srgbClr val="000000"/>
              </a:solidFill>
              <a:ea typeface="Aptos" panose="020B0004020202020204" pitchFamily="34" charset="0"/>
            </a:endParaRPr>
          </a:p>
          <a:p>
            <a:endParaRPr lang="en-US" b="0"/>
          </a:p>
        </p:txBody>
      </p:sp>
      <p:sp>
        <p:nvSpPr>
          <p:cNvPr id="4" name="Title 1">
            <a:extLst>
              <a:ext uri="{FF2B5EF4-FFF2-40B4-BE49-F238E27FC236}">
                <a16:creationId xmlns:a16="http://schemas.microsoft.com/office/drawing/2014/main" id="{ABDC2E58-DEF5-14DC-9221-6D9BF4794774}"/>
              </a:ext>
            </a:extLst>
          </p:cNvPr>
          <p:cNvSpPr txBox="1">
            <a:spLocks/>
          </p:cNvSpPr>
          <p:nvPr/>
        </p:nvSpPr>
        <p:spPr bwMode="auto">
          <a:xfrm>
            <a:off x="1663700" y="48492"/>
            <a:ext cx="7143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a:lstStyle>
          <a:p>
            <a:r>
              <a:rPr lang="en-US" kern="0"/>
              <a:t>DAF Advanced Nuclear Energy Program</a:t>
            </a:r>
          </a:p>
        </p:txBody>
      </p:sp>
    </p:spTree>
    <p:extLst>
      <p:ext uri="{BB962C8B-B14F-4D97-AF65-F5344CB8AC3E}">
        <p14:creationId xmlns:p14="http://schemas.microsoft.com/office/powerpoint/2010/main" val="3591484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09548-D1AC-D278-3E53-40D81478075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A1291AE-F16E-E1DA-FC91-6DFB6EC7EC6B}"/>
              </a:ext>
            </a:extLst>
          </p:cNvPr>
          <p:cNvPicPr>
            <a:picLocks noChangeAspect="1"/>
          </p:cNvPicPr>
          <p:nvPr/>
        </p:nvPicPr>
        <p:blipFill>
          <a:blip r:embed="rId3"/>
          <a:stretch>
            <a:fillRect/>
          </a:stretch>
        </p:blipFill>
        <p:spPr>
          <a:xfrm>
            <a:off x="235054" y="1314611"/>
            <a:ext cx="2015372" cy="16252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B393ACC-76F4-6318-779E-CC7CDADDB3AD}"/>
              </a:ext>
            </a:extLst>
          </p:cNvPr>
          <p:cNvSpPr>
            <a:spLocks noGrp="1"/>
          </p:cNvSpPr>
          <p:nvPr>
            <p:ph type="title"/>
          </p:nvPr>
        </p:nvSpPr>
        <p:spPr>
          <a:xfrm>
            <a:off x="1708745" y="177550"/>
            <a:ext cx="7143750" cy="1143000"/>
          </a:xfrm>
        </p:spPr>
        <p:txBody>
          <a:bodyPr/>
          <a:lstStyle/>
          <a:p>
            <a:r>
              <a:rPr lang="en-US"/>
              <a:t>News &amp; Updates</a:t>
            </a:r>
          </a:p>
        </p:txBody>
      </p:sp>
      <p:sp>
        <p:nvSpPr>
          <p:cNvPr id="4" name="Slide Number Placeholder 3">
            <a:extLst>
              <a:ext uri="{FF2B5EF4-FFF2-40B4-BE49-F238E27FC236}">
                <a16:creationId xmlns:a16="http://schemas.microsoft.com/office/drawing/2014/main" id="{A55B41C0-EB78-3C86-5CC7-64C304B1529F}"/>
              </a:ext>
            </a:extLst>
          </p:cNvPr>
          <p:cNvSpPr>
            <a:spLocks noGrp="1"/>
          </p:cNvSpPr>
          <p:nvPr>
            <p:ph type="sldNum" sz="quarter" idx="11"/>
          </p:nvPr>
        </p:nvSpPr>
        <p:spPr/>
        <p:txBody>
          <a:bodyPr/>
          <a:lstStyle/>
          <a:p>
            <a:pPr>
              <a:defRPr/>
            </a:pPr>
            <a:fld id="{D806B61B-D516-4698-BE10-AC52E61A5A7A}" type="slidenum">
              <a:rPr lang="en-US" altLang="en-US" smtClean="0"/>
              <a:pPr>
                <a:defRPr/>
              </a:pPr>
              <a:t>5</a:t>
            </a:fld>
            <a:endParaRPr lang="en-US" altLang="en-US">
              <a:solidFill>
                <a:schemeClr val="bg2"/>
              </a:solidFill>
            </a:endParaRPr>
          </a:p>
        </p:txBody>
      </p:sp>
      <p:sp>
        <p:nvSpPr>
          <p:cNvPr id="11" name="Content Placeholder 2">
            <a:extLst>
              <a:ext uri="{FF2B5EF4-FFF2-40B4-BE49-F238E27FC236}">
                <a16:creationId xmlns:a16="http://schemas.microsoft.com/office/drawing/2014/main" id="{0FB9C877-F982-66BC-5308-97B611F77D6D}"/>
              </a:ext>
            </a:extLst>
          </p:cNvPr>
          <p:cNvSpPr>
            <a:spLocks noGrp="1"/>
          </p:cNvSpPr>
          <p:nvPr>
            <p:ph idx="1"/>
          </p:nvPr>
        </p:nvSpPr>
        <p:spPr>
          <a:xfrm>
            <a:off x="272846" y="3829644"/>
            <a:ext cx="8397875" cy="2522764"/>
          </a:xfrm>
        </p:spPr>
        <p:txBody>
          <a:bodyPr/>
          <a:lstStyle/>
          <a:p>
            <a:pPr>
              <a:spcBef>
                <a:spcPts val="0"/>
              </a:spcBef>
              <a:spcAft>
                <a:spcPts val="0"/>
              </a:spcAft>
            </a:pPr>
            <a:r>
              <a:rPr lang="en-US">
                <a:cs typeface="Arial"/>
              </a:rPr>
              <a:t>DAF is conducting due diligence to assess new Executive Orders' (EOs) potential to unlock new possibilities</a:t>
            </a:r>
            <a:endParaRPr lang="en-US"/>
          </a:p>
          <a:p>
            <a:pPr lvl="1">
              <a:spcBef>
                <a:spcPts val="0"/>
              </a:spcBef>
              <a:spcAft>
                <a:spcPts val="0"/>
              </a:spcAft>
            </a:pPr>
            <a:r>
              <a:rPr lang="en-US" b="0">
                <a:cs typeface="Arial"/>
              </a:rPr>
              <a:t>Several EOs seek expedited permitting processes related to energy and natural resources</a:t>
            </a:r>
          </a:p>
          <a:p>
            <a:pPr lvl="1">
              <a:spcBef>
                <a:spcPts val="0"/>
              </a:spcBef>
              <a:spcAft>
                <a:spcPts val="0"/>
              </a:spcAft>
            </a:pPr>
            <a:r>
              <a:rPr lang="en-US" b="0">
                <a:cs typeface="Arial"/>
              </a:rPr>
              <a:t>New requirements could lead to adjustments within NRC licensing to support advanced nuclear reactors</a:t>
            </a:r>
          </a:p>
          <a:p>
            <a:pPr>
              <a:spcBef>
                <a:spcPts val="0"/>
              </a:spcBef>
              <a:spcAft>
                <a:spcPts val="0"/>
              </a:spcAft>
              <a:buFont typeface="Wingdings"/>
              <a:buChar char="n"/>
            </a:pPr>
            <a:r>
              <a:rPr lang="en-US">
                <a:cs typeface="Arial"/>
              </a:rPr>
              <a:t>Bipartisan support for advanced nuclear energy technologies expected to continue </a:t>
            </a:r>
          </a:p>
        </p:txBody>
      </p:sp>
      <p:grpSp>
        <p:nvGrpSpPr>
          <p:cNvPr id="3" name="Group 2">
            <a:extLst>
              <a:ext uri="{FF2B5EF4-FFF2-40B4-BE49-F238E27FC236}">
                <a16:creationId xmlns:a16="http://schemas.microsoft.com/office/drawing/2014/main" id="{870F1A5E-210C-2985-C211-5FD06CFE8AA7}"/>
              </a:ext>
            </a:extLst>
          </p:cNvPr>
          <p:cNvGrpSpPr/>
          <p:nvPr/>
        </p:nvGrpSpPr>
        <p:grpSpPr>
          <a:xfrm>
            <a:off x="-138013" y="1121263"/>
            <a:ext cx="7139687" cy="2553481"/>
            <a:chOff x="-116116" y="1970408"/>
            <a:chExt cx="6003840" cy="2113339"/>
          </a:xfrm>
        </p:grpSpPr>
        <p:sp>
          <p:nvSpPr>
            <p:cNvPr id="16" name="TextBox 11">
              <a:extLst>
                <a:ext uri="{FF2B5EF4-FFF2-40B4-BE49-F238E27FC236}">
                  <a16:creationId xmlns:a16="http://schemas.microsoft.com/office/drawing/2014/main" id="{6E233BC8-42A3-AB59-BEEB-5BCA51528898}"/>
                </a:ext>
              </a:extLst>
            </p:cNvPr>
            <p:cNvSpPr txBox="1"/>
            <p:nvPr/>
          </p:nvSpPr>
          <p:spPr>
            <a:xfrm>
              <a:off x="-116116" y="3472406"/>
              <a:ext cx="2256622" cy="611341"/>
            </a:xfrm>
            <a:prstGeom prst="rect">
              <a:avLst/>
            </a:prstGeom>
            <a:noFill/>
            <a:ln>
              <a:no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a:solidFill>
                    <a:srgbClr val="3333CC"/>
                  </a:solidFill>
                </a:rPr>
                <a:t>EO 14153: Unleashing Alaska's Extraordinary Resource Potential</a:t>
              </a:r>
            </a:p>
          </p:txBody>
        </p:sp>
        <p:sp>
          <p:nvSpPr>
            <p:cNvPr id="13" name="TextBox 6">
              <a:extLst>
                <a:ext uri="{FF2B5EF4-FFF2-40B4-BE49-F238E27FC236}">
                  <a16:creationId xmlns:a16="http://schemas.microsoft.com/office/drawing/2014/main" id="{59733146-8E63-FC89-0216-29173FA4FB04}"/>
                </a:ext>
              </a:extLst>
            </p:cNvPr>
            <p:cNvSpPr txBox="1"/>
            <p:nvPr/>
          </p:nvSpPr>
          <p:spPr>
            <a:xfrm>
              <a:off x="1849969" y="3279077"/>
              <a:ext cx="2147989" cy="433033"/>
            </a:xfrm>
            <a:prstGeom prst="rect">
              <a:avLst/>
            </a:prstGeom>
            <a:noFill/>
            <a:ln>
              <a:no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a:solidFill>
                    <a:srgbClr val="3333CC"/>
                  </a:solidFill>
                </a:rPr>
                <a:t>EO 14154: Unleashing American Energy</a:t>
              </a:r>
            </a:p>
          </p:txBody>
        </p:sp>
        <p:sp>
          <p:nvSpPr>
            <p:cNvPr id="14" name="Arc 13">
              <a:extLst>
                <a:ext uri="{FF2B5EF4-FFF2-40B4-BE49-F238E27FC236}">
                  <a16:creationId xmlns:a16="http://schemas.microsoft.com/office/drawing/2014/main" id="{F6CCBB01-3DA2-B970-297E-648D3A25E69B}"/>
                </a:ext>
              </a:extLst>
            </p:cNvPr>
            <p:cNvSpPr/>
            <p:nvPr/>
          </p:nvSpPr>
          <p:spPr>
            <a:xfrm>
              <a:off x="1848905" y="2805038"/>
              <a:ext cx="386157" cy="280639"/>
            </a:xfrm>
            <a:prstGeom prst="arc">
              <a:avLst>
                <a:gd name="adj1" fmla="val 12108083"/>
                <a:gd name="adj2" fmla="val 20407096"/>
              </a:avLst>
            </a:prstGeom>
            <a:ln w="762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15" name="TextBox 9">
              <a:extLst>
                <a:ext uri="{FF2B5EF4-FFF2-40B4-BE49-F238E27FC236}">
                  <a16:creationId xmlns:a16="http://schemas.microsoft.com/office/drawing/2014/main" id="{2E2EEF2D-0FEF-B87D-9D79-69100E273AED}"/>
                </a:ext>
              </a:extLst>
            </p:cNvPr>
            <p:cNvSpPr txBox="1"/>
            <p:nvPr/>
          </p:nvSpPr>
          <p:spPr>
            <a:xfrm>
              <a:off x="3690097" y="3227440"/>
              <a:ext cx="1910840" cy="611341"/>
            </a:xfrm>
            <a:prstGeom prst="rect">
              <a:avLst/>
            </a:prstGeom>
            <a:noFill/>
            <a:ln>
              <a:no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a:solidFill>
                    <a:srgbClr val="3333CC"/>
                  </a:solidFill>
                </a:rPr>
                <a:t> EO 14156: Declaring A National Energy Emergency</a:t>
              </a:r>
            </a:p>
          </p:txBody>
        </p:sp>
        <p:sp>
          <p:nvSpPr>
            <p:cNvPr id="17" name="Arc 16">
              <a:extLst>
                <a:ext uri="{FF2B5EF4-FFF2-40B4-BE49-F238E27FC236}">
                  <a16:creationId xmlns:a16="http://schemas.microsoft.com/office/drawing/2014/main" id="{67FF722E-D5D7-EB2E-283D-25CEE98D1DFD}"/>
                </a:ext>
              </a:extLst>
            </p:cNvPr>
            <p:cNvSpPr/>
            <p:nvPr/>
          </p:nvSpPr>
          <p:spPr>
            <a:xfrm rot="10800000">
              <a:off x="3339236" y="1970408"/>
              <a:ext cx="914400" cy="914400"/>
            </a:xfrm>
            <a:prstGeom prst="arc">
              <a:avLst>
                <a:gd name="adj1" fmla="val 12108083"/>
                <a:gd name="adj2" fmla="val 20407096"/>
              </a:avLst>
            </a:prstGeom>
            <a:ln w="762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18" name="Arc 17">
              <a:extLst>
                <a:ext uri="{FF2B5EF4-FFF2-40B4-BE49-F238E27FC236}">
                  <a16:creationId xmlns:a16="http://schemas.microsoft.com/office/drawing/2014/main" id="{DC4B99AA-543C-1FCD-B638-93C9380488DB}"/>
                </a:ext>
              </a:extLst>
            </p:cNvPr>
            <p:cNvSpPr/>
            <p:nvPr/>
          </p:nvSpPr>
          <p:spPr>
            <a:xfrm>
              <a:off x="5427864" y="2733509"/>
              <a:ext cx="459860" cy="280640"/>
            </a:xfrm>
            <a:prstGeom prst="arc">
              <a:avLst>
                <a:gd name="adj1" fmla="val 12108083"/>
                <a:gd name="adj2" fmla="val 20407096"/>
              </a:avLst>
            </a:prstGeom>
            <a:ln w="762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grpSp>
      <p:pic>
        <p:nvPicPr>
          <p:cNvPr id="5" name="Picture 4">
            <a:extLst>
              <a:ext uri="{FF2B5EF4-FFF2-40B4-BE49-F238E27FC236}">
                <a16:creationId xmlns:a16="http://schemas.microsoft.com/office/drawing/2014/main" id="{4000ECD3-8921-7CD1-A16B-955BE76BE0D4}"/>
              </a:ext>
            </a:extLst>
          </p:cNvPr>
          <p:cNvPicPr>
            <a:picLocks noChangeAspect="1"/>
          </p:cNvPicPr>
          <p:nvPr/>
        </p:nvPicPr>
        <p:blipFill>
          <a:blip r:embed="rId4"/>
          <a:stretch>
            <a:fillRect/>
          </a:stretch>
        </p:blipFill>
        <p:spPr>
          <a:xfrm>
            <a:off x="2457749" y="1314616"/>
            <a:ext cx="1933362" cy="1309876"/>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81C0F9C0-CBF6-42E6-047D-25E93E06E3F9}"/>
              </a:ext>
            </a:extLst>
          </p:cNvPr>
          <p:cNvPicPr>
            <a:picLocks noChangeAspect="1"/>
          </p:cNvPicPr>
          <p:nvPr/>
        </p:nvPicPr>
        <p:blipFill>
          <a:blip r:embed="rId5"/>
          <a:stretch>
            <a:fillRect/>
          </a:stretch>
        </p:blipFill>
        <p:spPr>
          <a:xfrm>
            <a:off x="4558598" y="1314617"/>
            <a:ext cx="2015372" cy="130987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133E317-34DB-DB80-4D35-3D5871B5B3C2}"/>
              </a:ext>
            </a:extLst>
          </p:cNvPr>
          <p:cNvPicPr>
            <a:picLocks noChangeAspect="1"/>
          </p:cNvPicPr>
          <p:nvPr/>
        </p:nvPicPr>
        <p:blipFill>
          <a:blip r:embed="rId6"/>
          <a:stretch>
            <a:fillRect/>
          </a:stretch>
        </p:blipFill>
        <p:spPr>
          <a:xfrm>
            <a:off x="6815255" y="1309617"/>
            <a:ext cx="2168791" cy="1220796"/>
          </a:xfrm>
          <a:prstGeom prst="rect">
            <a:avLst/>
          </a:prstGeom>
        </p:spPr>
      </p:pic>
      <p:sp>
        <p:nvSpPr>
          <p:cNvPr id="9" name="TextBox 9">
            <a:extLst>
              <a:ext uri="{FF2B5EF4-FFF2-40B4-BE49-F238E27FC236}">
                <a16:creationId xmlns:a16="http://schemas.microsoft.com/office/drawing/2014/main" id="{B6C8317D-B4DB-30D5-7D53-76F37D4FE549}"/>
              </a:ext>
            </a:extLst>
          </p:cNvPr>
          <p:cNvSpPr txBox="1"/>
          <p:nvPr/>
        </p:nvSpPr>
        <p:spPr>
          <a:xfrm>
            <a:off x="6759118" y="2567273"/>
            <a:ext cx="2272346" cy="738664"/>
          </a:xfrm>
          <a:prstGeom prst="rect">
            <a:avLst/>
          </a:prstGeom>
          <a:noFill/>
          <a:ln>
            <a:no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a:solidFill>
                  <a:srgbClr val="3333CC"/>
                </a:solidFill>
              </a:rPr>
              <a:t> EO </a:t>
            </a:r>
            <a:r>
              <a:rPr lang="en-US" sz="1400" b="1">
                <a:solidFill>
                  <a:srgbClr val="3333CC"/>
                </a:solidFill>
                <a:ea typeface="+mn-lt"/>
                <a:cs typeface="+mn-lt"/>
              </a:rPr>
              <a:t>14213: Establishing the National Energy Dominance Council</a:t>
            </a:r>
            <a:endParaRPr lang="en-US">
              <a:solidFill>
                <a:srgbClr val="3333CC"/>
              </a:solidFill>
            </a:endParaRPr>
          </a:p>
        </p:txBody>
      </p:sp>
    </p:spTree>
    <p:extLst>
      <p:ext uri="{BB962C8B-B14F-4D97-AF65-F5344CB8AC3E}">
        <p14:creationId xmlns:p14="http://schemas.microsoft.com/office/powerpoint/2010/main" val="4021536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11E8-215F-D411-ADC3-A938B661644F}"/>
              </a:ext>
            </a:extLst>
          </p:cNvPr>
          <p:cNvSpPr>
            <a:spLocks noGrp="1"/>
          </p:cNvSpPr>
          <p:nvPr>
            <p:ph type="title"/>
          </p:nvPr>
        </p:nvSpPr>
        <p:spPr/>
        <p:txBody>
          <a:bodyPr/>
          <a:lstStyle/>
          <a:p>
            <a:r>
              <a:rPr lang="en-US"/>
              <a:t>Advanced Nuclear Strategy &amp; Eielson AFB </a:t>
            </a:r>
          </a:p>
        </p:txBody>
      </p:sp>
      <p:sp>
        <p:nvSpPr>
          <p:cNvPr id="3" name="Content Placeholder 2">
            <a:extLst>
              <a:ext uri="{FF2B5EF4-FFF2-40B4-BE49-F238E27FC236}">
                <a16:creationId xmlns:a16="http://schemas.microsoft.com/office/drawing/2014/main" id="{5FD11C98-D3D2-5C1E-3A20-4DAE4B97616E}"/>
              </a:ext>
            </a:extLst>
          </p:cNvPr>
          <p:cNvSpPr>
            <a:spLocks noGrp="1"/>
          </p:cNvSpPr>
          <p:nvPr>
            <p:ph idx="1"/>
          </p:nvPr>
        </p:nvSpPr>
        <p:spPr/>
        <p:txBody>
          <a:bodyPr/>
          <a:lstStyle/>
          <a:p>
            <a:r>
              <a:rPr lang="en-US"/>
              <a:t>Strategy uses technology-agnostic approach to meet mission resilience requirements and NEPA compliance </a:t>
            </a:r>
          </a:p>
          <a:p>
            <a:r>
              <a:rPr lang="en-US"/>
              <a:t>Eielson pilot is the pathfinder for Enterprise deployment</a:t>
            </a:r>
          </a:p>
          <a:p>
            <a:pPr lvl="1"/>
            <a:r>
              <a:rPr lang="en-US"/>
              <a:t>Pilot is currently in proposal review </a:t>
            </a:r>
          </a:p>
          <a:p>
            <a:r>
              <a:rPr lang="en-US"/>
              <a:t>SAF/IEE Memo: </a:t>
            </a:r>
            <a:r>
              <a:rPr lang="en-US" i="1"/>
              <a:t>Pathways to Advanced Nuclear Energy at DAF Installations </a:t>
            </a:r>
            <a:r>
              <a:rPr lang="en-US"/>
              <a:t>Initiates DAF framework for advanced nuclear energy siting</a:t>
            </a:r>
          </a:p>
        </p:txBody>
      </p:sp>
      <p:sp>
        <p:nvSpPr>
          <p:cNvPr id="4" name="Slide Number Placeholder 3">
            <a:extLst>
              <a:ext uri="{FF2B5EF4-FFF2-40B4-BE49-F238E27FC236}">
                <a16:creationId xmlns:a16="http://schemas.microsoft.com/office/drawing/2014/main" id="{368E27BF-9F00-F01A-BF3A-9BD771FB8EDA}"/>
              </a:ext>
            </a:extLst>
          </p:cNvPr>
          <p:cNvSpPr>
            <a:spLocks noGrp="1"/>
          </p:cNvSpPr>
          <p:nvPr>
            <p:ph type="sldNum" sz="quarter" idx="11"/>
          </p:nvPr>
        </p:nvSpPr>
        <p:spPr/>
        <p:txBody>
          <a:bodyPr/>
          <a:lstStyle/>
          <a:p>
            <a:pPr>
              <a:defRPr/>
            </a:pPr>
            <a:fld id="{D806B61B-D516-4698-BE10-AC52E61A5A7A}" type="slidenum">
              <a:rPr lang="en-US" altLang="en-US" smtClean="0"/>
              <a:pPr>
                <a:defRPr/>
              </a:pPr>
              <a:t>6</a:t>
            </a:fld>
            <a:endParaRPr lang="en-US" altLang="en-US">
              <a:solidFill>
                <a:schemeClr val="bg2"/>
              </a:solidFill>
            </a:endParaRPr>
          </a:p>
        </p:txBody>
      </p:sp>
      <p:sp>
        <p:nvSpPr>
          <p:cNvPr id="5" name="TextBox 4">
            <a:extLst>
              <a:ext uri="{FF2B5EF4-FFF2-40B4-BE49-F238E27FC236}">
                <a16:creationId xmlns:a16="http://schemas.microsoft.com/office/drawing/2014/main" id="{D23B991C-3C02-657E-1D6F-5FA6D8F9F4A3}"/>
              </a:ext>
            </a:extLst>
          </p:cNvPr>
          <p:cNvSpPr txBox="1"/>
          <p:nvPr/>
        </p:nvSpPr>
        <p:spPr>
          <a:xfrm>
            <a:off x="536575" y="5424904"/>
            <a:ext cx="8070850" cy="707886"/>
          </a:xfrm>
          <a:prstGeom prst="rect">
            <a:avLst/>
          </a:prstGeom>
          <a:solidFill>
            <a:schemeClr val="accent6">
              <a:lumMod val="50000"/>
            </a:schemeClr>
          </a:solidFill>
        </p:spPr>
        <p:txBody>
          <a:bodyPr wrap="square" rtlCol="0">
            <a:spAutoFit/>
          </a:bodyPr>
          <a:lstStyle/>
          <a:p>
            <a:pPr algn="ctr"/>
            <a:r>
              <a:rPr lang="en-US" sz="2000" b="1" i="1">
                <a:solidFill>
                  <a:schemeClr val="bg1"/>
                </a:solidFill>
                <a:cs typeface="Arial"/>
              </a:rPr>
              <a:t>3 Ps: Your </a:t>
            </a:r>
            <a:r>
              <a:rPr lang="en-US" sz="2000" b="1" i="1" u="sng">
                <a:solidFill>
                  <a:schemeClr val="bg1"/>
                </a:solidFill>
                <a:cs typeface="Arial"/>
              </a:rPr>
              <a:t>partnership</a:t>
            </a:r>
            <a:r>
              <a:rPr lang="en-US" sz="2000" b="1" i="1">
                <a:solidFill>
                  <a:schemeClr val="bg1"/>
                </a:solidFill>
                <a:cs typeface="Arial"/>
              </a:rPr>
              <a:t> remains crucial for successful </a:t>
            </a:r>
            <a:r>
              <a:rPr lang="en-US" sz="2000" b="1" i="1" u="sng">
                <a:solidFill>
                  <a:schemeClr val="bg1"/>
                </a:solidFill>
                <a:cs typeface="Arial"/>
              </a:rPr>
              <a:t>pilot</a:t>
            </a:r>
            <a:r>
              <a:rPr lang="en-US" sz="2000" b="1" i="1">
                <a:solidFill>
                  <a:schemeClr val="bg1"/>
                </a:solidFill>
                <a:cs typeface="Arial"/>
              </a:rPr>
              <a:t> and </a:t>
            </a:r>
            <a:r>
              <a:rPr lang="en-US" sz="2000" b="1" i="1" u="sng">
                <a:solidFill>
                  <a:schemeClr val="bg1"/>
                </a:solidFill>
                <a:cs typeface="Arial"/>
              </a:rPr>
              <a:t>pathfinder</a:t>
            </a:r>
            <a:r>
              <a:rPr lang="en-US" sz="2000" b="1" i="1">
                <a:solidFill>
                  <a:schemeClr val="bg1"/>
                </a:solidFill>
                <a:cs typeface="Arial"/>
              </a:rPr>
              <a:t> development</a:t>
            </a:r>
          </a:p>
        </p:txBody>
      </p:sp>
      <p:pic>
        <p:nvPicPr>
          <p:cNvPr id="6" name="Picture 2">
            <a:extLst>
              <a:ext uri="{FF2B5EF4-FFF2-40B4-BE49-F238E27FC236}">
                <a16:creationId xmlns:a16="http://schemas.microsoft.com/office/drawing/2014/main" id="{9EC0B973-8675-6F8E-2696-FB4DD08F1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4703" y="4118990"/>
            <a:ext cx="1162377" cy="11496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BA4EEFF-6A55-0527-6562-0D60E5EB333E}"/>
              </a:ext>
            </a:extLst>
          </p:cNvPr>
          <p:cNvPicPr>
            <a:picLocks noChangeAspect="1"/>
          </p:cNvPicPr>
          <p:nvPr/>
        </p:nvPicPr>
        <p:blipFill>
          <a:blip r:embed="rId4"/>
          <a:stretch>
            <a:fillRect/>
          </a:stretch>
        </p:blipFill>
        <p:spPr>
          <a:xfrm>
            <a:off x="2643412" y="4035631"/>
            <a:ext cx="1355886" cy="1264497"/>
          </a:xfrm>
          <a:prstGeom prst="rect">
            <a:avLst/>
          </a:prstGeom>
        </p:spPr>
      </p:pic>
    </p:spTree>
    <p:extLst>
      <p:ext uri="{BB962C8B-B14F-4D97-AF65-F5344CB8AC3E}">
        <p14:creationId xmlns:p14="http://schemas.microsoft.com/office/powerpoint/2010/main" val="302308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968C0-E8EA-35C3-EEBD-AF0A0D975E0B}"/>
              </a:ext>
            </a:extLst>
          </p:cNvPr>
          <p:cNvSpPr>
            <a:spLocks noGrp="1"/>
          </p:cNvSpPr>
          <p:nvPr>
            <p:ph type="title"/>
          </p:nvPr>
        </p:nvSpPr>
        <p:spPr>
          <a:xfrm>
            <a:off x="1650004" y="181135"/>
            <a:ext cx="7143750" cy="857250"/>
          </a:xfrm>
        </p:spPr>
        <p:txBody>
          <a:bodyPr/>
          <a:lstStyle/>
          <a:p>
            <a:r>
              <a:rPr lang="en-US" sz="3200"/>
              <a:t>Eielson AFB Micro-Reactor </a:t>
            </a:r>
            <a:br>
              <a:rPr lang="en-US" sz="3200"/>
            </a:br>
            <a:r>
              <a:rPr lang="en-US" sz="3200"/>
              <a:t>Pilot Program Status</a:t>
            </a:r>
            <a:endParaRPr lang="en-US" sz="3200">
              <a:cs typeface="Arial"/>
            </a:endParaRPr>
          </a:p>
        </p:txBody>
      </p:sp>
      <p:sp>
        <p:nvSpPr>
          <p:cNvPr id="65" name="Rectangle 64">
            <a:extLst>
              <a:ext uri="{FF2B5EF4-FFF2-40B4-BE49-F238E27FC236}">
                <a16:creationId xmlns:a16="http://schemas.microsoft.com/office/drawing/2014/main" id="{4D01E7EB-A2A5-3064-C38E-1FA66EA98E7A}"/>
              </a:ext>
            </a:extLst>
          </p:cNvPr>
          <p:cNvSpPr/>
          <p:nvPr/>
        </p:nvSpPr>
        <p:spPr>
          <a:xfrm>
            <a:off x="764456" y="5902005"/>
            <a:ext cx="3108960" cy="457200"/>
          </a:xfrm>
          <a:prstGeom prst="rect">
            <a:avLst/>
          </a:prstGeom>
          <a:noFill/>
          <a:ln w="12700" cap="flat" cmpd="sng" algn="ctr">
            <a:noFill/>
            <a:prstDash val="solid"/>
            <a:miter lim="800000"/>
          </a:ln>
          <a:effectLst/>
        </p:spPr>
        <p:txBody>
          <a:bodyPr lIns="91440" tIns="45720" rIns="91440" bIns="45720" rtlCol="0" anchor="t"/>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2899D4"/>
                </a:solidFill>
                <a:effectLst/>
                <a:uLnTx/>
                <a:uFillTx/>
                <a:latin typeface="Arial"/>
                <a:cs typeface="Arial"/>
              </a:rPr>
              <a:t>BLUE: </a:t>
            </a:r>
            <a:r>
              <a:rPr kumimoji="0" lang="en-US" sz="700" b="0" i="0" u="none" strike="noStrike" kern="0" cap="none" spc="0" normalizeH="0" baseline="0" noProof="0">
                <a:ln>
                  <a:noFill/>
                </a:ln>
                <a:solidFill>
                  <a:prstClr val="black"/>
                </a:solidFill>
                <a:effectLst/>
                <a:uLnTx/>
                <a:uFillTx/>
                <a:latin typeface="Arial"/>
                <a:cs typeface="Arial"/>
              </a:rPr>
              <a:t>Procurement Actions</a:t>
            </a:r>
            <a:r>
              <a:rPr lang="en-US" sz="700" kern="0">
                <a:solidFill>
                  <a:prstClr val="black"/>
                </a:solidFill>
                <a:latin typeface="Arial"/>
                <a:cs typeface="Arial"/>
              </a:rPr>
              <a:t>			</a:t>
            </a:r>
            <a:endParaRPr lang="en-US" sz="700" b="0" i="0" u="none" strike="noStrike" kern="0" cap="none" spc="0" normalizeH="0" baseline="0" noProof="0">
              <a:ln>
                <a:noFill/>
              </a:ln>
              <a:solidFill>
                <a:prstClr val="black"/>
              </a:solidFill>
              <a:effectLst/>
              <a:uLnTx/>
              <a:uFillTx/>
              <a:latin typeface="Arial"/>
              <a:cs typeface="Arial"/>
            </a:endParaRPr>
          </a:p>
          <a:p>
            <a:pPr defTabSz="685800" eaLnBrk="1" fontAlgn="auto" hangingPunct="1">
              <a:spcBef>
                <a:spcPts val="0"/>
              </a:spcBef>
              <a:spcAft>
                <a:spcPts val="0"/>
              </a:spcAft>
              <a:defRPr/>
            </a:pPr>
            <a:r>
              <a:rPr kumimoji="0" lang="en-US" sz="700" b="1" i="0" u="none" strike="noStrike" kern="0" cap="none" spc="0" normalizeH="0" baseline="0" noProof="0">
                <a:ln>
                  <a:noFill/>
                </a:ln>
                <a:solidFill>
                  <a:srgbClr val="682773"/>
                </a:solidFill>
                <a:effectLst/>
                <a:uLnTx/>
                <a:uFillTx/>
                <a:latin typeface="Arial"/>
                <a:cs typeface="Arial"/>
              </a:rPr>
              <a:t>PURPLE: </a:t>
            </a:r>
            <a:r>
              <a:rPr kumimoji="0" lang="en-US" sz="700" b="0" i="0" u="none" strike="noStrike" kern="0" cap="none" spc="0" normalizeH="0" baseline="0" noProof="0">
                <a:ln>
                  <a:noFill/>
                </a:ln>
                <a:solidFill>
                  <a:prstClr val="black"/>
                </a:solidFill>
                <a:effectLst/>
                <a:uLnTx/>
                <a:uFillTx/>
                <a:latin typeface="Arial"/>
                <a:cs typeface="Arial"/>
              </a:rPr>
              <a:t>Partner and Stakeholder Engagement	</a:t>
            </a:r>
            <a:endParaRPr lang="en-US" sz="700" b="1" kern="0">
              <a:solidFill>
                <a:prstClr val="black"/>
              </a:solidFill>
              <a:latin typeface="Arial"/>
              <a:cs typeface="Arial"/>
            </a:endParaRPr>
          </a:p>
          <a:p>
            <a:pPr marL="0" marR="0" lvl="0" indent="0" defTabSz="685800">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ED4597"/>
                </a:solidFill>
                <a:effectLst/>
                <a:uLnTx/>
                <a:uFillTx/>
                <a:latin typeface="Arial"/>
                <a:cs typeface="Arial"/>
              </a:rPr>
              <a:t>PINK: </a:t>
            </a:r>
            <a:r>
              <a:rPr kumimoji="0" lang="en-US" sz="700" b="0" i="0" u="none" strike="noStrike" kern="0" cap="none" spc="0" normalizeH="0" baseline="0" noProof="0">
                <a:ln>
                  <a:noFill/>
                </a:ln>
                <a:solidFill>
                  <a:prstClr val="black"/>
                </a:solidFill>
                <a:effectLst/>
                <a:uLnTx/>
                <a:uFillTx/>
                <a:latin typeface="Arial"/>
                <a:cs typeface="Arial"/>
              </a:rPr>
              <a:t>Licensing, Siting, and Operation</a:t>
            </a:r>
            <a:endParaRPr lang="en-US" sz="700" b="1" i="0" u="none" strike="noStrike" kern="0" cap="none" spc="0" normalizeH="0" baseline="0" noProof="0">
              <a:ln>
                <a:noFill/>
              </a:ln>
              <a:solidFill>
                <a:prstClr val="black"/>
              </a:solidFill>
              <a:effectLst/>
              <a:uLnTx/>
              <a:uFillTx/>
              <a:latin typeface="Arial"/>
              <a:cs typeface="Arial"/>
            </a:endParaRPr>
          </a:p>
        </p:txBody>
      </p:sp>
      <p:grpSp>
        <p:nvGrpSpPr>
          <p:cNvPr id="6" name="Group 5">
            <a:extLst>
              <a:ext uri="{FF2B5EF4-FFF2-40B4-BE49-F238E27FC236}">
                <a16:creationId xmlns:a16="http://schemas.microsoft.com/office/drawing/2014/main" id="{46EE1E7B-1637-1699-7E1B-E16A1E7EBF60}"/>
              </a:ext>
            </a:extLst>
          </p:cNvPr>
          <p:cNvGrpSpPr/>
          <p:nvPr/>
        </p:nvGrpSpPr>
        <p:grpSpPr>
          <a:xfrm>
            <a:off x="0" y="1466493"/>
            <a:ext cx="9014603" cy="4319013"/>
            <a:chOff x="54272" y="2176613"/>
            <a:chExt cx="9000964" cy="4171829"/>
          </a:xfrm>
        </p:grpSpPr>
        <p:cxnSp>
          <p:nvCxnSpPr>
            <p:cNvPr id="47" name="Straight Connector 46">
              <a:extLst>
                <a:ext uri="{FF2B5EF4-FFF2-40B4-BE49-F238E27FC236}">
                  <a16:creationId xmlns:a16="http://schemas.microsoft.com/office/drawing/2014/main" id="{74BCF1AE-2213-74C4-EA91-9DFA1D5E4763}"/>
                </a:ext>
              </a:extLst>
            </p:cNvPr>
            <p:cNvCxnSpPr>
              <a:cxnSpLocks/>
            </p:cNvCxnSpPr>
            <p:nvPr/>
          </p:nvCxnSpPr>
          <p:spPr>
            <a:xfrm>
              <a:off x="2589780" y="4289683"/>
              <a:ext cx="8131" cy="347969"/>
            </a:xfrm>
            <a:prstGeom prst="line">
              <a:avLst/>
            </a:prstGeom>
            <a:ln w="57150">
              <a:solidFill>
                <a:srgbClr val="2899D4"/>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EAB3B252-5E4B-FF62-D81F-50147F407977}"/>
                </a:ext>
              </a:extLst>
            </p:cNvPr>
            <p:cNvSpPr/>
            <p:nvPr/>
          </p:nvSpPr>
          <p:spPr bwMode="auto">
            <a:xfrm>
              <a:off x="7390708" y="5624968"/>
              <a:ext cx="927716" cy="186695"/>
            </a:xfrm>
            <a:prstGeom prst="rect">
              <a:avLst/>
            </a:prstGeom>
            <a:solidFill>
              <a:schemeClr val="bg1"/>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endParaRPr lang="en-US" sz="1050">
                <a:latin typeface="Arial" charset="0"/>
              </a:endParaRPr>
            </a:p>
          </p:txBody>
        </p:sp>
        <p:cxnSp>
          <p:nvCxnSpPr>
            <p:cNvPr id="8" name="Straight Connector 7">
              <a:extLst>
                <a:ext uri="{FF2B5EF4-FFF2-40B4-BE49-F238E27FC236}">
                  <a16:creationId xmlns:a16="http://schemas.microsoft.com/office/drawing/2014/main" id="{EFA63D07-FF99-A201-925D-BE321A3E03B6}"/>
                </a:ext>
              </a:extLst>
            </p:cNvPr>
            <p:cNvCxnSpPr>
              <a:cxnSpLocks/>
            </p:cNvCxnSpPr>
            <p:nvPr/>
          </p:nvCxnSpPr>
          <p:spPr>
            <a:xfrm>
              <a:off x="54272" y="4051157"/>
              <a:ext cx="3840480" cy="21773"/>
            </a:xfrm>
            <a:prstGeom prst="line">
              <a:avLst/>
            </a:prstGeom>
            <a:ln w="57150">
              <a:solidFill>
                <a:srgbClr val="A2A4A6"/>
              </a:solidFill>
              <a:tailEnd type="arrow" w="lg" len="lg"/>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34E9B5B-378A-9478-25F6-07CF6DC9E8A7}"/>
                </a:ext>
              </a:extLst>
            </p:cNvPr>
            <p:cNvGrpSpPr/>
            <p:nvPr/>
          </p:nvGrpSpPr>
          <p:grpSpPr>
            <a:xfrm>
              <a:off x="189034" y="2176613"/>
              <a:ext cx="1171127" cy="2113069"/>
              <a:chOff x="7714803" y="716064"/>
              <a:chExt cx="1561502" cy="2817420"/>
            </a:xfrm>
          </p:grpSpPr>
          <p:sp>
            <p:nvSpPr>
              <p:cNvPr id="11" name="Oval 10">
                <a:extLst>
                  <a:ext uri="{FF2B5EF4-FFF2-40B4-BE49-F238E27FC236}">
                    <a16:creationId xmlns:a16="http://schemas.microsoft.com/office/drawing/2014/main" id="{291F600B-0FB5-02E9-8D4C-48F7A2951D83}"/>
                  </a:ext>
                </a:extLst>
              </p:cNvPr>
              <p:cNvSpPr/>
              <p:nvPr/>
            </p:nvSpPr>
            <p:spPr>
              <a:xfrm>
                <a:off x="8221233" y="2984844"/>
                <a:ext cx="548640" cy="548640"/>
              </a:xfrm>
              <a:prstGeom prst="ellipse">
                <a:avLst/>
              </a:prstGeom>
              <a:solidFill>
                <a:schemeClr val="bg1"/>
              </a:solidFill>
              <a:ln w="57150">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a:extLst>
                  <a:ext uri="{FF2B5EF4-FFF2-40B4-BE49-F238E27FC236}">
                    <a16:creationId xmlns:a16="http://schemas.microsoft.com/office/drawing/2014/main" id="{77CE8021-31A5-FCCF-66A2-F96211898BFD}"/>
                  </a:ext>
                </a:extLst>
              </p:cNvPr>
              <p:cNvCxnSpPr>
                <a:cxnSpLocks/>
                <a:stCxn id="159" idx="2"/>
                <a:endCxn id="157" idx="0"/>
              </p:cNvCxnSpPr>
              <p:nvPr/>
            </p:nvCxnSpPr>
            <p:spPr>
              <a:xfrm flipH="1">
                <a:off x="8495553" y="2407397"/>
                <a:ext cx="1" cy="577447"/>
              </a:xfrm>
              <a:prstGeom prst="line">
                <a:avLst/>
              </a:prstGeom>
              <a:ln w="57150">
                <a:solidFill>
                  <a:srgbClr val="2899D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FA30D5B-FB76-C911-F792-AFD4CE7FBF9B}"/>
                  </a:ext>
                </a:extLst>
              </p:cNvPr>
              <p:cNvSpPr/>
              <p:nvPr/>
            </p:nvSpPr>
            <p:spPr>
              <a:xfrm>
                <a:off x="7714803" y="1033431"/>
                <a:ext cx="1561502" cy="1563621"/>
              </a:xfrm>
              <a:prstGeom prst="rect">
                <a:avLst/>
              </a:prstGeom>
              <a:solidFill>
                <a:schemeClr val="bg1">
                  <a:lumMod val="95000"/>
                </a:schemeClr>
              </a:solidFill>
              <a:ln w="28575">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1350"/>
              </a:p>
            </p:txBody>
          </p:sp>
          <p:sp>
            <p:nvSpPr>
              <p:cNvPr id="14" name="Rectangle 13">
                <a:extLst>
                  <a:ext uri="{FF2B5EF4-FFF2-40B4-BE49-F238E27FC236}">
                    <a16:creationId xmlns:a16="http://schemas.microsoft.com/office/drawing/2014/main" id="{45430C0B-DD3E-725E-1E14-A62BFF39CB38}"/>
                  </a:ext>
                </a:extLst>
              </p:cNvPr>
              <p:cNvSpPr/>
              <p:nvPr/>
            </p:nvSpPr>
            <p:spPr>
              <a:xfrm>
                <a:off x="7714803" y="1054908"/>
                <a:ext cx="1532795" cy="15395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75" b="1">
                    <a:solidFill>
                      <a:srgbClr val="2899D4"/>
                    </a:solidFill>
                    <a:latin typeface="Arial" panose="020B0604020202020204" pitchFamily="34" charset="0"/>
                    <a:cs typeface="Arial" panose="020B0604020202020204" pitchFamily="34" charset="0"/>
                  </a:rPr>
                  <a:t>RFP Closed</a:t>
                </a:r>
              </a:p>
            </p:txBody>
          </p:sp>
          <p:sp>
            <p:nvSpPr>
              <p:cNvPr id="15" name="Rectangle 14">
                <a:extLst>
                  <a:ext uri="{FF2B5EF4-FFF2-40B4-BE49-F238E27FC236}">
                    <a16:creationId xmlns:a16="http://schemas.microsoft.com/office/drawing/2014/main" id="{60B90D63-2813-DBEF-62D1-AFD1A3054CB7}"/>
                  </a:ext>
                </a:extLst>
              </p:cNvPr>
              <p:cNvSpPr/>
              <p:nvPr/>
            </p:nvSpPr>
            <p:spPr>
              <a:xfrm>
                <a:off x="7714803" y="716064"/>
                <a:ext cx="1561501" cy="315433"/>
              </a:xfrm>
              <a:prstGeom prst="rect">
                <a:avLst/>
              </a:prstGeom>
              <a:solidFill>
                <a:srgbClr val="2899D4"/>
              </a:solidFill>
              <a:ln w="28575">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JAN 2023</a:t>
                </a:r>
              </a:p>
            </p:txBody>
          </p:sp>
          <p:pic>
            <p:nvPicPr>
              <p:cNvPr id="16" name="Graphic 15" descr="Document outline">
                <a:extLst>
                  <a:ext uri="{FF2B5EF4-FFF2-40B4-BE49-F238E27FC236}">
                    <a16:creationId xmlns:a16="http://schemas.microsoft.com/office/drawing/2014/main" id="{D1F41E09-EA5B-44F1-EBED-A75329DEE7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87474" y="3045057"/>
                <a:ext cx="415548" cy="415548"/>
              </a:xfrm>
              <a:prstGeom prst="rect">
                <a:avLst/>
              </a:prstGeom>
            </p:spPr>
          </p:pic>
        </p:grpSp>
        <p:grpSp>
          <p:nvGrpSpPr>
            <p:cNvPr id="23" name="Group 22">
              <a:extLst>
                <a:ext uri="{FF2B5EF4-FFF2-40B4-BE49-F238E27FC236}">
                  <a16:creationId xmlns:a16="http://schemas.microsoft.com/office/drawing/2014/main" id="{CA4F6AE4-C127-3BBB-742F-5B9925476292}"/>
                </a:ext>
              </a:extLst>
            </p:cNvPr>
            <p:cNvGrpSpPr/>
            <p:nvPr/>
          </p:nvGrpSpPr>
          <p:grpSpPr>
            <a:xfrm>
              <a:off x="674310" y="4528056"/>
              <a:ext cx="1416655" cy="1374818"/>
              <a:chOff x="4265493" y="4455758"/>
              <a:chExt cx="1888874" cy="2007122"/>
            </a:xfrm>
          </p:grpSpPr>
          <p:sp>
            <p:nvSpPr>
              <p:cNvPr id="20" name="Rectangle 19">
                <a:extLst>
                  <a:ext uri="{FF2B5EF4-FFF2-40B4-BE49-F238E27FC236}">
                    <a16:creationId xmlns:a16="http://schemas.microsoft.com/office/drawing/2014/main" id="{EF6FE7D5-060C-C915-8180-1C2E6E6F9F8A}"/>
                  </a:ext>
                </a:extLst>
              </p:cNvPr>
              <p:cNvSpPr/>
              <p:nvPr/>
            </p:nvSpPr>
            <p:spPr>
              <a:xfrm>
                <a:off x="4267810" y="4771241"/>
                <a:ext cx="1828800" cy="1691639"/>
              </a:xfrm>
              <a:prstGeom prst="rect">
                <a:avLst/>
              </a:prstGeom>
              <a:solidFill>
                <a:schemeClr val="bg1">
                  <a:lumMod val="95000"/>
                </a:schemeClr>
              </a:solidFill>
              <a:ln w="28575">
                <a:solidFill>
                  <a:srgbClr val="682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FACF8C8F-11B0-1302-870A-6F9390B4A244}"/>
                  </a:ext>
                </a:extLst>
              </p:cNvPr>
              <p:cNvSpPr/>
              <p:nvPr/>
            </p:nvSpPr>
            <p:spPr>
              <a:xfrm>
                <a:off x="4265493" y="4821293"/>
                <a:ext cx="1888874" cy="12536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975" b="1">
                    <a:solidFill>
                      <a:srgbClr val="682773"/>
                    </a:solidFill>
                    <a:latin typeface="Arial" panose="020B0604020202020204" pitchFamily="34" charset="0"/>
                    <a:cs typeface="Arial" panose="020B0604020202020204" pitchFamily="34" charset="0"/>
                  </a:rPr>
                  <a:t>Public Town Hall</a:t>
                </a:r>
              </a:p>
              <a:p>
                <a:r>
                  <a:rPr lang="en-US" sz="825">
                    <a:solidFill>
                      <a:schemeClr val="tx1"/>
                    </a:solidFill>
                    <a:latin typeface="Arial" panose="020B0604020202020204" pitchFamily="34" charset="0"/>
                    <a:cs typeface="Arial" panose="020B0604020202020204" pitchFamily="34" charset="0"/>
                  </a:rPr>
                  <a:t>The inaugural town hall included a panel of speakers from DAF, NRC, and INL, and was moderated by University of Alaska-Fairbanks representatives.</a:t>
                </a:r>
              </a:p>
            </p:txBody>
          </p:sp>
          <p:sp>
            <p:nvSpPr>
              <p:cNvPr id="22" name="Rectangle 21">
                <a:extLst>
                  <a:ext uri="{FF2B5EF4-FFF2-40B4-BE49-F238E27FC236}">
                    <a16:creationId xmlns:a16="http://schemas.microsoft.com/office/drawing/2014/main" id="{241F74B7-4DD5-46C7-FC17-BCA9BEC93D76}"/>
                  </a:ext>
                </a:extLst>
              </p:cNvPr>
              <p:cNvSpPr/>
              <p:nvPr/>
            </p:nvSpPr>
            <p:spPr>
              <a:xfrm>
                <a:off x="4267813" y="4455758"/>
                <a:ext cx="1828799" cy="315433"/>
              </a:xfrm>
              <a:prstGeom prst="rect">
                <a:avLst/>
              </a:prstGeom>
              <a:solidFill>
                <a:srgbClr val="682773"/>
              </a:solidFill>
              <a:ln w="28575">
                <a:solidFill>
                  <a:srgbClr val="682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AUG 2023</a:t>
                </a:r>
              </a:p>
            </p:txBody>
          </p:sp>
        </p:grpSp>
        <p:grpSp>
          <p:nvGrpSpPr>
            <p:cNvPr id="25" name="Group 24">
              <a:extLst>
                <a:ext uri="{FF2B5EF4-FFF2-40B4-BE49-F238E27FC236}">
                  <a16:creationId xmlns:a16="http://schemas.microsoft.com/office/drawing/2014/main" id="{112F6568-E567-09FD-8111-B5D62F8EB3FA}"/>
                </a:ext>
              </a:extLst>
            </p:cNvPr>
            <p:cNvGrpSpPr/>
            <p:nvPr/>
          </p:nvGrpSpPr>
          <p:grpSpPr>
            <a:xfrm>
              <a:off x="1156102" y="3899664"/>
              <a:ext cx="411480" cy="628392"/>
              <a:chOff x="4828623" y="3015635"/>
              <a:chExt cx="548640" cy="837855"/>
            </a:xfrm>
          </p:grpSpPr>
          <p:sp>
            <p:nvSpPr>
              <p:cNvPr id="27" name="Oval 26">
                <a:extLst>
                  <a:ext uri="{FF2B5EF4-FFF2-40B4-BE49-F238E27FC236}">
                    <a16:creationId xmlns:a16="http://schemas.microsoft.com/office/drawing/2014/main" id="{FCD88F1E-353D-31DD-8E54-7593009AA1D0}"/>
                  </a:ext>
                </a:extLst>
              </p:cNvPr>
              <p:cNvSpPr/>
              <p:nvPr/>
            </p:nvSpPr>
            <p:spPr>
              <a:xfrm>
                <a:off x="4828623" y="3015635"/>
                <a:ext cx="548640" cy="548640"/>
              </a:xfrm>
              <a:prstGeom prst="ellipse">
                <a:avLst/>
              </a:prstGeom>
              <a:solidFill>
                <a:schemeClr val="bg1"/>
              </a:solidFill>
              <a:ln w="57150">
                <a:solidFill>
                  <a:srgbClr val="6827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8" name="Straight Connector 27">
                <a:extLst>
                  <a:ext uri="{FF2B5EF4-FFF2-40B4-BE49-F238E27FC236}">
                    <a16:creationId xmlns:a16="http://schemas.microsoft.com/office/drawing/2014/main" id="{0841466F-F3E4-A12B-16F0-97A21A294418}"/>
                  </a:ext>
                </a:extLst>
              </p:cNvPr>
              <p:cNvCxnSpPr>
                <a:cxnSpLocks/>
                <a:stCxn id="27" idx="4"/>
                <a:endCxn id="22" idx="0"/>
              </p:cNvCxnSpPr>
              <p:nvPr/>
            </p:nvCxnSpPr>
            <p:spPr>
              <a:xfrm>
                <a:off x="5102943" y="3564274"/>
                <a:ext cx="11" cy="289216"/>
              </a:xfrm>
              <a:prstGeom prst="line">
                <a:avLst/>
              </a:prstGeom>
              <a:ln w="57150">
                <a:solidFill>
                  <a:srgbClr val="682773"/>
                </a:solidFill>
              </a:ln>
            </p:spPr>
            <p:style>
              <a:lnRef idx="1">
                <a:schemeClr val="accent1"/>
              </a:lnRef>
              <a:fillRef idx="0">
                <a:schemeClr val="accent1"/>
              </a:fillRef>
              <a:effectRef idx="0">
                <a:schemeClr val="accent1"/>
              </a:effectRef>
              <a:fontRef idx="minor">
                <a:schemeClr val="tx1"/>
              </a:fontRef>
            </p:style>
          </p:cxnSp>
        </p:grpSp>
        <p:pic>
          <p:nvPicPr>
            <p:cNvPr id="26" name="Graphic 25" descr="Chat outline">
              <a:extLst>
                <a:ext uri="{FF2B5EF4-FFF2-40B4-BE49-F238E27FC236}">
                  <a16:creationId xmlns:a16="http://schemas.microsoft.com/office/drawing/2014/main" id="{F2DE7A47-67FE-1CB5-D19D-B26E69415F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2973" y="3961463"/>
              <a:ext cx="327600" cy="327600"/>
            </a:xfrm>
            <a:prstGeom prst="rect">
              <a:avLst/>
            </a:prstGeom>
          </p:spPr>
        </p:pic>
        <p:grpSp>
          <p:nvGrpSpPr>
            <p:cNvPr id="37" name="Group 36">
              <a:extLst>
                <a:ext uri="{FF2B5EF4-FFF2-40B4-BE49-F238E27FC236}">
                  <a16:creationId xmlns:a16="http://schemas.microsoft.com/office/drawing/2014/main" id="{DB2ED2B3-248B-EC4B-E53B-1D1E0D2AE7B9}"/>
                </a:ext>
              </a:extLst>
            </p:cNvPr>
            <p:cNvGrpSpPr/>
            <p:nvPr/>
          </p:nvGrpSpPr>
          <p:grpSpPr>
            <a:xfrm>
              <a:off x="1411425" y="2180155"/>
              <a:ext cx="1171128" cy="2111655"/>
              <a:chOff x="5090490" y="717950"/>
              <a:chExt cx="1561503" cy="2815534"/>
            </a:xfrm>
          </p:grpSpPr>
          <p:sp>
            <p:nvSpPr>
              <p:cNvPr id="31" name="Oval 30">
                <a:extLst>
                  <a:ext uri="{FF2B5EF4-FFF2-40B4-BE49-F238E27FC236}">
                    <a16:creationId xmlns:a16="http://schemas.microsoft.com/office/drawing/2014/main" id="{ECFF42CA-D157-7C83-F456-5BCE93142764}"/>
                  </a:ext>
                </a:extLst>
              </p:cNvPr>
              <p:cNvSpPr/>
              <p:nvPr/>
            </p:nvSpPr>
            <p:spPr>
              <a:xfrm>
                <a:off x="5596921" y="2984844"/>
                <a:ext cx="548640" cy="548640"/>
              </a:xfrm>
              <a:prstGeom prst="ellipse">
                <a:avLst/>
              </a:prstGeom>
              <a:solidFill>
                <a:schemeClr val="bg1"/>
              </a:solidFill>
              <a:ln w="57150">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2" name="Straight Connector 31">
                <a:extLst>
                  <a:ext uri="{FF2B5EF4-FFF2-40B4-BE49-F238E27FC236}">
                    <a16:creationId xmlns:a16="http://schemas.microsoft.com/office/drawing/2014/main" id="{15A656E0-DA6B-E307-D31D-E86575E1B2FC}"/>
                  </a:ext>
                </a:extLst>
              </p:cNvPr>
              <p:cNvCxnSpPr>
                <a:cxnSpLocks/>
                <a:endCxn id="182" idx="0"/>
              </p:cNvCxnSpPr>
              <p:nvPr/>
            </p:nvCxnSpPr>
            <p:spPr>
              <a:xfrm>
                <a:off x="5871241" y="2414526"/>
                <a:ext cx="0" cy="570318"/>
              </a:xfrm>
              <a:prstGeom prst="line">
                <a:avLst/>
              </a:prstGeom>
              <a:ln w="57150">
                <a:solidFill>
                  <a:srgbClr val="2899D4"/>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C8589938-995D-CE58-153D-EC241373B3DC}"/>
                  </a:ext>
                </a:extLst>
              </p:cNvPr>
              <p:cNvSpPr/>
              <p:nvPr/>
            </p:nvSpPr>
            <p:spPr>
              <a:xfrm>
                <a:off x="5090491" y="1033431"/>
                <a:ext cx="1561502" cy="1563622"/>
              </a:xfrm>
              <a:prstGeom prst="rect">
                <a:avLst/>
              </a:prstGeom>
              <a:solidFill>
                <a:schemeClr val="bg1">
                  <a:lumMod val="95000"/>
                </a:schemeClr>
              </a:solidFill>
              <a:ln w="28575">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BB19FE5E-9788-6E49-332D-4C717B95AA2F}"/>
                  </a:ext>
                </a:extLst>
              </p:cNvPr>
              <p:cNvSpPr/>
              <p:nvPr/>
            </p:nvSpPr>
            <p:spPr>
              <a:xfrm>
                <a:off x="5090491" y="1054908"/>
                <a:ext cx="1532796" cy="1542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spcAft>
                    <a:spcPts val="600"/>
                  </a:spcAft>
                </a:pPr>
                <a:r>
                  <a:rPr lang="en-US" sz="950" b="1">
                    <a:solidFill>
                      <a:srgbClr val="2899D4"/>
                    </a:solidFill>
                    <a:latin typeface="Arial"/>
                    <a:cs typeface="Arial"/>
                  </a:rPr>
                  <a:t>DAF Selects/  Rescinds Owner/Operator</a:t>
                </a:r>
              </a:p>
              <a:p>
                <a:r>
                  <a:rPr kumimoji="0" lang="en-US" sz="800" b="0" i="0" u="none" strike="noStrike" kern="1200" cap="none" spc="0" normalizeH="0" baseline="0" noProof="0">
                    <a:ln>
                      <a:noFill/>
                    </a:ln>
                    <a:solidFill>
                      <a:prstClr val="black"/>
                    </a:solidFill>
                    <a:effectLst/>
                    <a:uLnTx/>
                    <a:uFillTx/>
                    <a:latin typeface="Arial"/>
                    <a:cs typeface="Arial"/>
                  </a:rPr>
                  <a:t>DAF issued the Notice of Intent to Award for a micro-reactor facility at Eielson AFB. </a:t>
                </a:r>
                <a:endParaRPr lang="en-US" sz="800" b="1">
                  <a:solidFill>
                    <a:prstClr val="black"/>
                  </a:solidFill>
                  <a:latin typeface="Arial"/>
                  <a:cs typeface="Arial"/>
                </a:endParaRPr>
              </a:p>
            </p:txBody>
          </p:sp>
          <p:sp>
            <p:nvSpPr>
              <p:cNvPr id="36" name="Rectangle 35">
                <a:extLst>
                  <a:ext uri="{FF2B5EF4-FFF2-40B4-BE49-F238E27FC236}">
                    <a16:creationId xmlns:a16="http://schemas.microsoft.com/office/drawing/2014/main" id="{242E04CA-644E-3CAB-3285-A6744D78D3C6}"/>
                  </a:ext>
                </a:extLst>
              </p:cNvPr>
              <p:cNvSpPr/>
              <p:nvPr/>
            </p:nvSpPr>
            <p:spPr>
              <a:xfrm>
                <a:off x="5090490" y="717950"/>
                <a:ext cx="1561502" cy="315433"/>
              </a:xfrm>
              <a:prstGeom prst="rect">
                <a:avLst/>
              </a:prstGeom>
              <a:solidFill>
                <a:srgbClr val="2899D4"/>
              </a:solidFill>
              <a:ln w="28575">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AUG 2023</a:t>
                </a:r>
              </a:p>
            </p:txBody>
          </p:sp>
        </p:grpSp>
        <p:grpSp>
          <p:nvGrpSpPr>
            <p:cNvPr id="9" name="Group 8">
              <a:extLst>
                <a:ext uri="{FF2B5EF4-FFF2-40B4-BE49-F238E27FC236}">
                  <a16:creationId xmlns:a16="http://schemas.microsoft.com/office/drawing/2014/main" id="{8CFBEC56-890B-CF2A-089E-E9E35B87A000}"/>
                </a:ext>
              </a:extLst>
            </p:cNvPr>
            <p:cNvGrpSpPr/>
            <p:nvPr/>
          </p:nvGrpSpPr>
          <p:grpSpPr>
            <a:xfrm>
              <a:off x="2093430" y="4535620"/>
              <a:ext cx="1165861" cy="1367254"/>
              <a:chOff x="2014980" y="4779460"/>
              <a:chExt cx="1165861" cy="1367254"/>
            </a:xfrm>
          </p:grpSpPr>
          <p:sp>
            <p:nvSpPr>
              <p:cNvPr id="39" name="Rectangle 38">
                <a:extLst>
                  <a:ext uri="{FF2B5EF4-FFF2-40B4-BE49-F238E27FC236}">
                    <a16:creationId xmlns:a16="http://schemas.microsoft.com/office/drawing/2014/main" id="{08BC2D36-4800-1AEC-DD85-533990B76B2F}"/>
                  </a:ext>
                </a:extLst>
              </p:cNvPr>
              <p:cNvSpPr/>
              <p:nvPr/>
            </p:nvSpPr>
            <p:spPr>
              <a:xfrm>
                <a:off x="2014981" y="4995752"/>
                <a:ext cx="1165860" cy="1150962"/>
              </a:xfrm>
              <a:prstGeom prst="rect">
                <a:avLst/>
              </a:prstGeom>
              <a:solidFill>
                <a:schemeClr val="bg1">
                  <a:lumMod val="95000"/>
                </a:schemeClr>
              </a:solidFill>
              <a:ln w="28575">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a:extLst>
                  <a:ext uri="{FF2B5EF4-FFF2-40B4-BE49-F238E27FC236}">
                    <a16:creationId xmlns:a16="http://schemas.microsoft.com/office/drawing/2014/main" id="{A26BBC6E-1715-290C-BFDC-EAF18EF791F8}"/>
                  </a:ext>
                </a:extLst>
              </p:cNvPr>
              <p:cNvSpPr/>
              <p:nvPr/>
            </p:nvSpPr>
            <p:spPr>
              <a:xfrm>
                <a:off x="2014981" y="5053611"/>
                <a:ext cx="1149597" cy="10827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600"/>
                  </a:spcAft>
                </a:pPr>
                <a:r>
                  <a:rPr lang="en-US" sz="975" b="1">
                    <a:solidFill>
                      <a:srgbClr val="2899D4"/>
                    </a:solidFill>
                    <a:latin typeface="Arial" panose="020B0604020202020204" pitchFamily="34" charset="0"/>
                    <a:cs typeface="Arial" panose="020B0604020202020204" pitchFamily="34" charset="0"/>
                  </a:rPr>
                  <a:t>Acquisition Process Halted</a:t>
                </a:r>
              </a:p>
              <a:p>
                <a:r>
                  <a:rPr lang="en-US" sz="825">
                    <a:solidFill>
                      <a:schemeClr val="tx1"/>
                    </a:solidFill>
                    <a:latin typeface="Arial" panose="020B0604020202020204" pitchFamily="34" charset="0"/>
                    <a:cs typeface="Arial" panose="020B0604020202020204" pitchFamily="34" charset="0"/>
                  </a:rPr>
                  <a:t>Protest filing temporarily halts acquisition process.  </a:t>
                </a:r>
              </a:p>
            </p:txBody>
          </p:sp>
          <p:sp>
            <p:nvSpPr>
              <p:cNvPr id="43" name="Rectangle 42">
                <a:extLst>
                  <a:ext uri="{FF2B5EF4-FFF2-40B4-BE49-F238E27FC236}">
                    <a16:creationId xmlns:a16="http://schemas.microsoft.com/office/drawing/2014/main" id="{15DEB60A-D249-35E1-4F96-B08005D9CAB2}"/>
                  </a:ext>
                </a:extLst>
              </p:cNvPr>
              <p:cNvSpPr/>
              <p:nvPr/>
            </p:nvSpPr>
            <p:spPr>
              <a:xfrm>
                <a:off x="2014980" y="4779460"/>
                <a:ext cx="1165860" cy="219456"/>
              </a:xfrm>
              <a:prstGeom prst="rect">
                <a:avLst/>
              </a:prstGeom>
              <a:solidFill>
                <a:srgbClr val="2899D4"/>
              </a:solidFill>
              <a:ln w="28575">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rial" panose="020B0604020202020204" pitchFamily="34" charset="0"/>
                    <a:cs typeface="Arial" panose="020B0604020202020204" pitchFamily="34" charset="0"/>
                  </a:rPr>
                  <a:t>SEP 2023</a:t>
                </a:r>
              </a:p>
            </p:txBody>
          </p:sp>
        </p:grpSp>
        <p:sp>
          <p:nvSpPr>
            <p:cNvPr id="45" name="Oval 44">
              <a:extLst>
                <a:ext uri="{FF2B5EF4-FFF2-40B4-BE49-F238E27FC236}">
                  <a16:creationId xmlns:a16="http://schemas.microsoft.com/office/drawing/2014/main" id="{9E6B9527-9730-1241-F7E9-FB27DB3F0F94}"/>
                </a:ext>
              </a:extLst>
            </p:cNvPr>
            <p:cNvSpPr/>
            <p:nvPr/>
          </p:nvSpPr>
          <p:spPr>
            <a:xfrm>
              <a:off x="2384039" y="3878203"/>
              <a:ext cx="411480" cy="411480"/>
            </a:xfrm>
            <a:prstGeom prst="ellipse">
              <a:avLst/>
            </a:prstGeom>
            <a:solidFill>
              <a:schemeClr val="bg1"/>
            </a:solidFill>
            <a:ln w="57150">
              <a:solidFill>
                <a:srgbClr val="2899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9" name="Graphic 48" descr="Traffic light outline">
              <a:extLst>
                <a:ext uri="{FF2B5EF4-FFF2-40B4-BE49-F238E27FC236}">
                  <a16:creationId xmlns:a16="http://schemas.microsoft.com/office/drawing/2014/main" id="{171209CD-D2CF-723A-A489-EA9CE3FA2F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17937" y="3926712"/>
              <a:ext cx="344462" cy="344462"/>
            </a:xfrm>
            <a:prstGeom prst="rect">
              <a:avLst/>
            </a:prstGeom>
          </p:spPr>
        </p:pic>
        <p:sp>
          <p:nvSpPr>
            <p:cNvPr id="51" name="Rectangle 50">
              <a:extLst>
                <a:ext uri="{FF2B5EF4-FFF2-40B4-BE49-F238E27FC236}">
                  <a16:creationId xmlns:a16="http://schemas.microsoft.com/office/drawing/2014/main" id="{0C5687BE-71C2-6441-94B3-55FD2B4017B9}"/>
                </a:ext>
              </a:extLst>
            </p:cNvPr>
            <p:cNvSpPr/>
            <p:nvPr/>
          </p:nvSpPr>
          <p:spPr>
            <a:xfrm>
              <a:off x="2629056" y="2415905"/>
              <a:ext cx="1171127" cy="1174519"/>
            </a:xfrm>
            <a:prstGeom prst="rect">
              <a:avLst/>
            </a:prstGeom>
            <a:solidFill>
              <a:schemeClr val="bg1">
                <a:lumMod val="95000"/>
              </a:schemeClr>
            </a:solidFill>
            <a:ln w="28575">
              <a:solidFill>
                <a:srgbClr val="ED4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a:extLst>
                <a:ext uri="{FF2B5EF4-FFF2-40B4-BE49-F238E27FC236}">
                  <a16:creationId xmlns:a16="http://schemas.microsoft.com/office/drawing/2014/main" id="{93F1390F-CA21-E7EF-B827-E2ADC46E03F7}"/>
                </a:ext>
              </a:extLst>
            </p:cNvPr>
            <p:cNvSpPr/>
            <p:nvPr/>
          </p:nvSpPr>
          <p:spPr>
            <a:xfrm>
              <a:off x="2629057" y="2432013"/>
              <a:ext cx="1149597" cy="9402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spcAft>
                  <a:spcPts val="300"/>
                </a:spcAft>
              </a:pPr>
              <a:r>
                <a:rPr lang="en-US" sz="950" b="1">
                  <a:solidFill>
                    <a:srgbClr val="ED4597"/>
                  </a:solidFill>
                  <a:latin typeface="Arial"/>
                  <a:cs typeface="Arial"/>
                </a:rPr>
                <a:t>Vendor Selection &amp; Pre-Licensing Process Initiated </a:t>
              </a:r>
              <a:r>
                <a:rPr lang="en-US" sz="800">
                  <a:solidFill>
                    <a:schemeClr val="tx1"/>
                  </a:solidFill>
                  <a:latin typeface="Arial"/>
                  <a:cs typeface="Arial"/>
                </a:rPr>
                <a:t>Project planning to inform siting and environmental activities begins. </a:t>
              </a:r>
            </a:p>
          </p:txBody>
        </p:sp>
        <p:sp>
          <p:nvSpPr>
            <p:cNvPr id="55" name="Rectangle 54">
              <a:extLst>
                <a:ext uri="{FF2B5EF4-FFF2-40B4-BE49-F238E27FC236}">
                  <a16:creationId xmlns:a16="http://schemas.microsoft.com/office/drawing/2014/main" id="{E7672EA3-E747-9C62-E543-6AB3DDB0032B}"/>
                </a:ext>
              </a:extLst>
            </p:cNvPr>
            <p:cNvSpPr/>
            <p:nvPr/>
          </p:nvSpPr>
          <p:spPr>
            <a:xfrm>
              <a:off x="2629056" y="2180452"/>
              <a:ext cx="1171127" cy="236575"/>
            </a:xfrm>
            <a:prstGeom prst="rect">
              <a:avLst/>
            </a:prstGeom>
            <a:solidFill>
              <a:srgbClr val="ED4597"/>
            </a:solidFill>
            <a:ln w="28575">
              <a:solidFill>
                <a:srgbClr val="ED459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latin typeface="Arial"/>
                  <a:cs typeface="Arial"/>
                </a:rPr>
                <a:t>2025</a:t>
              </a:r>
              <a:endParaRPr lang="en-US" sz="1200" b="1">
                <a:latin typeface="Arial" panose="020B0604020202020204" pitchFamily="34" charset="0"/>
                <a:cs typeface="Arial" panose="020B0604020202020204" pitchFamily="34" charset="0"/>
              </a:endParaRPr>
            </a:p>
          </p:txBody>
        </p:sp>
        <p:cxnSp>
          <p:nvCxnSpPr>
            <p:cNvPr id="57" name="Straight Connector 56">
              <a:extLst>
                <a:ext uri="{FF2B5EF4-FFF2-40B4-BE49-F238E27FC236}">
                  <a16:creationId xmlns:a16="http://schemas.microsoft.com/office/drawing/2014/main" id="{0ABE674B-C2B5-7C69-55E3-D630902AE7A6}"/>
                </a:ext>
              </a:extLst>
            </p:cNvPr>
            <p:cNvCxnSpPr>
              <a:cxnSpLocks/>
              <a:stCxn id="51" idx="2"/>
              <a:endCxn id="63" idx="0"/>
            </p:cNvCxnSpPr>
            <p:nvPr/>
          </p:nvCxnSpPr>
          <p:spPr>
            <a:xfrm>
              <a:off x="3214620" y="3590424"/>
              <a:ext cx="6407" cy="331957"/>
            </a:xfrm>
            <a:prstGeom prst="line">
              <a:avLst/>
            </a:prstGeom>
            <a:ln w="57150">
              <a:solidFill>
                <a:srgbClr val="ED4597"/>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33E8810E-520E-0E3C-7598-B285C1A56F0C}"/>
                </a:ext>
              </a:extLst>
            </p:cNvPr>
            <p:cNvSpPr/>
            <p:nvPr/>
          </p:nvSpPr>
          <p:spPr>
            <a:xfrm>
              <a:off x="3015851" y="3906482"/>
              <a:ext cx="411480" cy="411480"/>
            </a:xfrm>
            <a:prstGeom prst="ellipse">
              <a:avLst/>
            </a:prstGeom>
            <a:solidFill>
              <a:schemeClr val="bg1"/>
            </a:solidFill>
            <a:ln w="57150">
              <a:solidFill>
                <a:srgbClr val="ED4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1" name="Graphic 60" descr="Checkmark with solid fill">
              <a:extLst>
                <a:ext uri="{FF2B5EF4-FFF2-40B4-BE49-F238E27FC236}">
                  <a16:creationId xmlns:a16="http://schemas.microsoft.com/office/drawing/2014/main" id="{4944B3C2-D894-3B9E-3629-DB426B0D54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855926" y="3954292"/>
              <a:ext cx="282118" cy="282118"/>
            </a:xfrm>
            <a:prstGeom prst="rect">
              <a:avLst/>
            </a:prstGeom>
          </p:spPr>
        </p:pic>
        <p:pic>
          <p:nvPicPr>
            <p:cNvPr id="63" name="Graphic 62" descr="Clipboard Checked with solid fill">
              <a:extLst>
                <a:ext uri="{FF2B5EF4-FFF2-40B4-BE49-F238E27FC236}">
                  <a16:creationId xmlns:a16="http://schemas.microsoft.com/office/drawing/2014/main" id="{84E3F743-6FAE-1589-E104-B88D2A8BCB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044640" y="3922381"/>
              <a:ext cx="352774" cy="352774"/>
            </a:xfrm>
            <a:prstGeom prst="rect">
              <a:avLst/>
            </a:prstGeom>
          </p:spPr>
        </p:pic>
        <p:sp>
          <p:nvSpPr>
            <p:cNvPr id="67" name="Rectangle 66">
              <a:extLst>
                <a:ext uri="{FF2B5EF4-FFF2-40B4-BE49-F238E27FC236}">
                  <a16:creationId xmlns:a16="http://schemas.microsoft.com/office/drawing/2014/main" id="{35FF0BA5-F146-F456-F0AC-8D2FD45C6FBB}"/>
                </a:ext>
              </a:extLst>
            </p:cNvPr>
            <p:cNvSpPr/>
            <p:nvPr/>
          </p:nvSpPr>
          <p:spPr bwMode="auto">
            <a:xfrm>
              <a:off x="4201711" y="4278202"/>
              <a:ext cx="4754880" cy="2020125"/>
            </a:xfrm>
            <a:prstGeom prst="rect">
              <a:avLst/>
            </a:prstGeom>
            <a:solidFill>
              <a:schemeClr val="accent2">
                <a:lumMod val="50000"/>
              </a:schemeClr>
            </a:solidFill>
            <a:ln w="28575" cap="flat" cmpd="sng" algn="ctr">
              <a:solidFill>
                <a:schemeClr val="accent2">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spcBef>
                  <a:spcPts val="600"/>
                </a:spcBef>
              </a:pPr>
              <a:r>
                <a:rPr lang="en-US" sz="1250" b="1">
                  <a:solidFill>
                    <a:schemeClr val="bg1"/>
                  </a:solidFill>
                  <a:latin typeface="Arial"/>
                  <a:cs typeface="Arial"/>
                </a:rPr>
                <a:t>Aug 24: </a:t>
              </a:r>
              <a:r>
                <a:rPr lang="en-US" sz="1250">
                  <a:solidFill>
                    <a:schemeClr val="bg1"/>
                  </a:solidFill>
                  <a:latin typeface="Arial"/>
                  <a:cs typeface="Arial"/>
                </a:rPr>
                <a:t>Nuclear Regulatory Commission (NRC) Memorandum of Understanding (MOU) Addendum</a:t>
              </a:r>
              <a:endParaRPr lang="en-US" sz="1250">
                <a:solidFill>
                  <a:schemeClr val="bg1"/>
                </a:solidFill>
                <a:latin typeface="Arial"/>
                <a:cs typeface="Arial" panose="020B0604020202020204" pitchFamily="34" charset="0"/>
              </a:endParaRPr>
            </a:p>
            <a:p>
              <a:r>
                <a:rPr lang="en-US" sz="1250" b="1">
                  <a:solidFill>
                    <a:schemeClr val="bg1"/>
                  </a:solidFill>
                  <a:latin typeface="Arial"/>
                  <a:cs typeface="Arial"/>
                </a:rPr>
                <a:t>Oct 24:</a:t>
              </a:r>
              <a:r>
                <a:rPr lang="en-US" sz="1250">
                  <a:solidFill>
                    <a:schemeClr val="bg1"/>
                  </a:solidFill>
                  <a:latin typeface="Arial"/>
                  <a:cs typeface="Arial"/>
                </a:rPr>
                <a:t> Frontiers Project</a:t>
              </a:r>
              <a:endParaRPr lang="en-US" sz="1250">
                <a:solidFill>
                  <a:schemeClr val="bg1"/>
                </a:solidFill>
                <a:latin typeface="Arial"/>
                <a:cs typeface="Arial" panose="020B0604020202020204" pitchFamily="34" charset="0"/>
              </a:endParaRPr>
            </a:p>
            <a:p>
              <a:r>
                <a:rPr lang="en-US" sz="1250" b="1">
                  <a:solidFill>
                    <a:schemeClr val="bg1"/>
                  </a:solidFill>
                  <a:latin typeface="Arial"/>
                  <a:cs typeface="Arial"/>
                </a:rPr>
                <a:t>Nov 24:</a:t>
              </a:r>
              <a:r>
                <a:rPr lang="en-US" sz="1250">
                  <a:solidFill>
                    <a:schemeClr val="bg1"/>
                  </a:solidFill>
                  <a:latin typeface="Arial"/>
                  <a:cs typeface="Arial"/>
                </a:rPr>
                <a:t> Fission for the Future</a:t>
              </a:r>
              <a:endParaRPr lang="en-US" sz="1250">
                <a:solidFill>
                  <a:schemeClr val="bg1"/>
                </a:solidFill>
                <a:latin typeface="Arial"/>
                <a:cs typeface="Arial" panose="020B0604020202020204" pitchFamily="34" charset="0"/>
              </a:endParaRPr>
            </a:p>
            <a:p>
              <a:r>
                <a:rPr lang="en-US" sz="1250" b="1">
                  <a:solidFill>
                    <a:schemeClr val="bg1"/>
                  </a:solidFill>
                  <a:latin typeface="Arial"/>
                  <a:cs typeface="Arial"/>
                </a:rPr>
                <a:t>Nov 24:</a:t>
              </a:r>
              <a:r>
                <a:rPr lang="en-US" sz="1250">
                  <a:solidFill>
                    <a:schemeClr val="bg1"/>
                  </a:solidFill>
                  <a:latin typeface="Arial"/>
                  <a:cs typeface="Arial"/>
                </a:rPr>
                <a:t> American Nuclear Society</a:t>
              </a:r>
              <a:endParaRPr lang="en-US" sz="1250">
                <a:solidFill>
                  <a:schemeClr val="bg1"/>
                </a:solidFill>
                <a:latin typeface="Arial"/>
                <a:cs typeface="Arial" panose="020B0604020202020204" pitchFamily="34" charset="0"/>
              </a:endParaRPr>
            </a:p>
            <a:p>
              <a:r>
                <a:rPr lang="en-US" sz="1250" b="1">
                  <a:solidFill>
                    <a:schemeClr val="bg1"/>
                  </a:solidFill>
                  <a:latin typeface="Arial"/>
                  <a:cs typeface="Arial"/>
                </a:rPr>
                <a:t>Nov 24:</a:t>
              </a:r>
              <a:r>
                <a:rPr lang="en-US" sz="1250">
                  <a:solidFill>
                    <a:schemeClr val="bg1"/>
                  </a:solidFill>
                  <a:latin typeface="Arial"/>
                  <a:cs typeface="Arial"/>
                </a:rPr>
                <a:t> Alaska Department of Environmental Conservation (ADEC) Workshop</a:t>
              </a:r>
              <a:endParaRPr lang="en-US" sz="1250">
                <a:solidFill>
                  <a:schemeClr val="bg1"/>
                </a:solidFill>
                <a:latin typeface="Arial"/>
                <a:cs typeface="Arial" panose="020B0604020202020204" pitchFamily="34" charset="0"/>
              </a:endParaRPr>
            </a:p>
            <a:p>
              <a:r>
                <a:rPr lang="en-US" sz="1250" b="1">
                  <a:solidFill>
                    <a:schemeClr val="bg1"/>
                  </a:solidFill>
                  <a:latin typeface="Arial"/>
                  <a:cs typeface="Arial"/>
                </a:rPr>
                <a:t>Jan 25:</a:t>
              </a:r>
              <a:r>
                <a:rPr lang="en-US" sz="1250">
                  <a:solidFill>
                    <a:schemeClr val="bg1"/>
                  </a:solidFill>
                  <a:latin typeface="Arial"/>
                  <a:cs typeface="Arial"/>
                </a:rPr>
                <a:t> Integrated Strategy Group (Base Town Hall)</a:t>
              </a:r>
              <a:endParaRPr lang="en-US" sz="1250">
                <a:solidFill>
                  <a:schemeClr val="bg1"/>
                </a:solidFill>
                <a:latin typeface="Arial"/>
                <a:cs typeface="Arial" panose="020B0604020202020204" pitchFamily="34" charset="0"/>
              </a:endParaRPr>
            </a:p>
            <a:p>
              <a:r>
                <a:rPr lang="en-US" sz="1250" b="1">
                  <a:solidFill>
                    <a:schemeClr val="bg1"/>
                  </a:solidFill>
                  <a:latin typeface="Arial"/>
                  <a:cs typeface="Arial"/>
                </a:rPr>
                <a:t>Mar 25: </a:t>
              </a:r>
              <a:r>
                <a:rPr lang="en-US" sz="1250">
                  <a:solidFill>
                    <a:schemeClr val="bg1"/>
                  </a:solidFill>
                  <a:latin typeface="Arial"/>
                  <a:cs typeface="Arial"/>
                </a:rPr>
                <a:t>NRC Annual Conference</a:t>
              </a:r>
              <a:endParaRPr lang="en-US" sz="1250">
                <a:solidFill>
                  <a:schemeClr val="bg1"/>
                </a:solidFill>
                <a:latin typeface="Arial"/>
                <a:cs typeface="Arial" panose="020B0604020202020204" pitchFamily="34" charset="0"/>
              </a:endParaRPr>
            </a:p>
            <a:p>
              <a:r>
                <a:rPr lang="en-US" sz="1250" b="1">
                  <a:solidFill>
                    <a:schemeClr val="bg1"/>
                  </a:solidFill>
                  <a:latin typeface="Arial"/>
                  <a:cs typeface="Arial"/>
                </a:rPr>
                <a:t>Mar 25: </a:t>
              </a:r>
              <a:r>
                <a:rPr lang="en-US" sz="1250">
                  <a:solidFill>
                    <a:schemeClr val="bg1"/>
                  </a:solidFill>
                  <a:latin typeface="Arial"/>
                  <a:cs typeface="Arial"/>
                </a:rPr>
                <a:t>Tanana Chiefs Conference (TCC) Convention </a:t>
              </a:r>
              <a:endParaRPr lang="en-US" sz="1250">
                <a:solidFill>
                  <a:schemeClr val="bg1"/>
                </a:solidFill>
                <a:latin typeface="Arial"/>
                <a:cs typeface="Arial" panose="020B0604020202020204" pitchFamily="34" charset="0"/>
              </a:endParaRPr>
            </a:p>
          </p:txBody>
        </p:sp>
        <p:pic>
          <p:nvPicPr>
            <p:cNvPr id="69" name="Picture 68" descr="The White House Highlights 6 Funding Opportunities for VR Education ...">
              <a:extLst>
                <a:ext uri="{FF2B5EF4-FFF2-40B4-BE49-F238E27FC236}">
                  <a16:creationId xmlns:a16="http://schemas.microsoft.com/office/drawing/2014/main" id="{C27C3AD5-4420-F135-199F-AB04949ED680}"/>
                </a:ext>
              </a:extLst>
            </p:cNvPr>
            <p:cNvPicPr>
              <a:picLocks noChangeAspect="1"/>
            </p:cNvPicPr>
            <p:nvPr/>
          </p:nvPicPr>
          <p:blipFill>
            <a:blip r:embed="rId13"/>
            <a:srcRect t="7709" b="20640"/>
            <a:stretch/>
          </p:blipFill>
          <p:spPr>
            <a:xfrm>
              <a:off x="4086943" y="2197542"/>
              <a:ext cx="2068286" cy="883432"/>
            </a:xfrm>
            <a:prstGeom prst="rect">
              <a:avLst/>
            </a:prstGeom>
            <a:ln w="28575">
              <a:solidFill>
                <a:schemeClr val="accent2">
                  <a:lumMod val="50000"/>
                </a:schemeClr>
              </a:solidFill>
            </a:ln>
          </p:spPr>
        </p:pic>
        <p:pic>
          <p:nvPicPr>
            <p:cNvPr id="71" name="Picture 70">
              <a:extLst>
                <a:ext uri="{FF2B5EF4-FFF2-40B4-BE49-F238E27FC236}">
                  <a16:creationId xmlns:a16="http://schemas.microsoft.com/office/drawing/2014/main" id="{22530945-BEE6-B794-CF82-8AC6BF4B689E}"/>
                </a:ext>
              </a:extLst>
            </p:cNvPr>
            <p:cNvPicPr>
              <a:picLocks noChangeAspect="1"/>
            </p:cNvPicPr>
            <p:nvPr/>
          </p:nvPicPr>
          <p:blipFill>
            <a:blip r:embed="rId14"/>
            <a:srcRect l="-3057" r="-2535"/>
            <a:stretch/>
          </p:blipFill>
          <p:spPr>
            <a:xfrm>
              <a:off x="7836316" y="2193101"/>
              <a:ext cx="1218920" cy="886968"/>
            </a:xfrm>
            <a:prstGeom prst="rect">
              <a:avLst/>
            </a:prstGeom>
            <a:ln w="28575">
              <a:solidFill>
                <a:schemeClr val="accent2">
                  <a:lumMod val="50000"/>
                </a:schemeClr>
              </a:solidFill>
            </a:ln>
          </p:spPr>
        </p:pic>
        <p:pic>
          <p:nvPicPr>
            <p:cNvPr id="73" name="Picture 72">
              <a:extLst>
                <a:ext uri="{FF2B5EF4-FFF2-40B4-BE49-F238E27FC236}">
                  <a16:creationId xmlns:a16="http://schemas.microsoft.com/office/drawing/2014/main" id="{D616E41D-F319-9A60-74E5-E83CC5D61FEA}"/>
                </a:ext>
              </a:extLst>
            </p:cNvPr>
            <p:cNvPicPr>
              <a:picLocks noChangeAspect="1"/>
            </p:cNvPicPr>
            <p:nvPr/>
          </p:nvPicPr>
          <p:blipFill>
            <a:blip r:embed="rId15"/>
            <a:stretch>
              <a:fillRect/>
            </a:stretch>
          </p:blipFill>
          <p:spPr>
            <a:xfrm>
              <a:off x="6264486" y="3174545"/>
              <a:ext cx="2790750" cy="617415"/>
            </a:xfrm>
            <a:prstGeom prst="rect">
              <a:avLst/>
            </a:prstGeom>
            <a:ln w="28575">
              <a:solidFill>
                <a:schemeClr val="accent2">
                  <a:lumMod val="50000"/>
                </a:schemeClr>
              </a:solidFill>
            </a:ln>
          </p:spPr>
        </p:pic>
        <p:pic>
          <p:nvPicPr>
            <p:cNvPr id="75" name="Picture 74">
              <a:extLst>
                <a:ext uri="{FF2B5EF4-FFF2-40B4-BE49-F238E27FC236}">
                  <a16:creationId xmlns:a16="http://schemas.microsoft.com/office/drawing/2014/main" id="{35891F75-F7DD-1D26-9589-022693212BEC}"/>
                </a:ext>
              </a:extLst>
            </p:cNvPr>
            <p:cNvPicPr>
              <a:picLocks noChangeAspect="1"/>
            </p:cNvPicPr>
            <p:nvPr/>
          </p:nvPicPr>
          <p:blipFill>
            <a:blip r:embed="rId16"/>
            <a:stretch>
              <a:fillRect/>
            </a:stretch>
          </p:blipFill>
          <p:spPr>
            <a:xfrm>
              <a:off x="6264486" y="2196637"/>
              <a:ext cx="1463040" cy="883432"/>
            </a:xfrm>
            <a:prstGeom prst="rect">
              <a:avLst/>
            </a:prstGeom>
            <a:ln w="28575">
              <a:solidFill>
                <a:schemeClr val="accent2">
                  <a:lumMod val="50000"/>
                </a:schemeClr>
              </a:solidFill>
            </a:ln>
          </p:spPr>
        </p:pic>
        <p:pic>
          <p:nvPicPr>
            <p:cNvPr id="77" name="Picture 10" descr="State of Alaska Patches M-Z">
              <a:extLst>
                <a:ext uri="{FF2B5EF4-FFF2-40B4-BE49-F238E27FC236}">
                  <a16:creationId xmlns:a16="http://schemas.microsoft.com/office/drawing/2014/main" id="{E03024DD-19CD-E0BA-A16F-3A130E04B862}"/>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7653" t="5226" r="7468" b="12745"/>
            <a:stretch/>
          </p:blipFill>
          <p:spPr bwMode="auto">
            <a:xfrm>
              <a:off x="3911880" y="3172388"/>
              <a:ext cx="638476" cy="640080"/>
            </a:xfrm>
            <a:prstGeom prst="ellipse">
              <a:avLst/>
            </a:prstGeom>
            <a:noFill/>
            <a:ln w="28575">
              <a:solidFill>
                <a:schemeClr val="accent2">
                  <a:lumMod val="50000"/>
                </a:schemeClr>
              </a:solidFill>
            </a:ln>
            <a:extLst>
              <a:ext uri="{909E8E84-426E-40DD-AFC4-6F175D3DCCD1}">
                <a14:hiddenFill xmlns:a14="http://schemas.microsoft.com/office/drawing/2010/main">
                  <a:solidFill>
                    <a:srgbClr val="FFFFFF"/>
                  </a:solidFill>
                </a14:hiddenFill>
              </a:ext>
            </a:extLst>
          </p:spPr>
        </p:pic>
        <p:pic>
          <p:nvPicPr>
            <p:cNvPr id="79" name="Picture 2" descr="Donors &amp; volunteers support Breadline to feed the Hungry in Fairbanks, AK">
              <a:extLst>
                <a:ext uri="{FF2B5EF4-FFF2-40B4-BE49-F238E27FC236}">
                  <a16:creationId xmlns:a16="http://schemas.microsoft.com/office/drawing/2014/main" id="{F2B92301-E7B6-00F3-F7E9-364424D9881C}"/>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27317" r="-4102" b="21506"/>
            <a:stretch/>
          </p:blipFill>
          <p:spPr bwMode="auto">
            <a:xfrm>
              <a:off x="4618044" y="3181791"/>
              <a:ext cx="1537185" cy="617416"/>
            </a:xfrm>
            <a:prstGeom prst="rect">
              <a:avLst/>
            </a:prstGeom>
            <a:noFill/>
            <a:ln w="28575">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19B4505-857A-30CD-1DA5-D3D4E12B2371}"/>
                </a:ext>
              </a:extLst>
            </p:cNvPr>
            <p:cNvSpPr/>
            <p:nvPr/>
          </p:nvSpPr>
          <p:spPr>
            <a:xfrm>
              <a:off x="4201712" y="3943480"/>
              <a:ext cx="4754880" cy="320040"/>
            </a:xfrm>
            <a:prstGeom prst="rect">
              <a:avLst/>
            </a:prstGeom>
            <a:solidFill>
              <a:schemeClr val="bg1">
                <a:lumMod val="75000"/>
              </a:schemeClr>
            </a:solidFill>
            <a:ln w="28575">
              <a:solidFill>
                <a:schemeClr val="accent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2">
                      <a:lumMod val="50000"/>
                    </a:schemeClr>
                  </a:solidFill>
                  <a:latin typeface="Arial" panose="020B0604020202020204" pitchFamily="34" charset="0"/>
                  <a:cs typeface="Arial" panose="020B0604020202020204" pitchFamily="34" charset="0"/>
                </a:rPr>
                <a:t>Where DAF has been since August 2024 CAMP</a:t>
              </a:r>
            </a:p>
          </p:txBody>
        </p:sp>
        <p:sp>
          <p:nvSpPr>
            <p:cNvPr id="5" name="TextBox 4">
              <a:extLst>
                <a:ext uri="{FF2B5EF4-FFF2-40B4-BE49-F238E27FC236}">
                  <a16:creationId xmlns:a16="http://schemas.microsoft.com/office/drawing/2014/main" id="{7FDD2735-D387-4487-04E1-5B08367C3B89}"/>
                </a:ext>
              </a:extLst>
            </p:cNvPr>
            <p:cNvSpPr txBox="1"/>
            <p:nvPr/>
          </p:nvSpPr>
          <p:spPr>
            <a:xfrm>
              <a:off x="666416" y="5948332"/>
              <a:ext cx="2610183" cy="400110"/>
            </a:xfrm>
            <a:prstGeom prst="rect">
              <a:avLst/>
            </a:prstGeom>
            <a:solidFill>
              <a:srgbClr val="2899D4"/>
            </a:solidFill>
          </p:spPr>
          <p:txBody>
            <a:bodyPr wrap="square" rtlCol="0" anchor="ctr">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ctr"/>
              <a:r>
                <a:rPr lang="en-US" sz="1000" i="1">
                  <a:solidFill>
                    <a:schemeClr val="bg1"/>
                  </a:solidFill>
                  <a:latin typeface="+mj-lt"/>
                </a:rPr>
                <a:t>*The proposed timeline is tentative</a:t>
              </a:r>
            </a:p>
            <a:p>
              <a:pPr algn="ctr"/>
              <a:r>
                <a:rPr lang="en-US" sz="1000" i="1">
                  <a:solidFill>
                    <a:schemeClr val="bg1"/>
                  </a:solidFill>
                  <a:latin typeface="+mj-lt"/>
                </a:rPr>
                <a:t> and subject to change.</a:t>
              </a:r>
            </a:p>
          </p:txBody>
        </p:sp>
      </p:grpSp>
      <p:sp>
        <p:nvSpPr>
          <p:cNvPr id="42" name="TextBox 41">
            <a:extLst>
              <a:ext uri="{FF2B5EF4-FFF2-40B4-BE49-F238E27FC236}">
                <a16:creationId xmlns:a16="http://schemas.microsoft.com/office/drawing/2014/main" id="{C3A9F4F7-61D3-2BE5-EAE6-94B8F0D2665A}"/>
              </a:ext>
            </a:extLst>
          </p:cNvPr>
          <p:cNvSpPr txBox="1"/>
          <p:nvPr/>
        </p:nvSpPr>
        <p:spPr>
          <a:xfrm>
            <a:off x="4248766" y="5928504"/>
            <a:ext cx="4572000" cy="274320"/>
          </a:xfrm>
          <a:prstGeom prst="rect">
            <a:avLst/>
          </a:prstGeom>
          <a:solidFill>
            <a:schemeClr val="accent2">
              <a:lumMod val="50000"/>
            </a:schemeClr>
          </a:solidFill>
        </p:spPr>
        <p:txBody>
          <a:bodyPr wrap="square" rtlCol="0" anchor="ctr">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lgn="ctr"/>
            <a:r>
              <a:rPr lang="en-US" sz="1050">
                <a:solidFill>
                  <a:schemeClr val="bg1"/>
                </a:solidFill>
                <a:latin typeface="+mj-lt"/>
              </a:rPr>
              <a:t>For more information, please visit: https://www.Eielson/af.mil/microreactor/</a:t>
            </a:r>
          </a:p>
        </p:txBody>
      </p:sp>
    </p:spTree>
    <p:extLst>
      <p:ext uri="{BB962C8B-B14F-4D97-AF65-F5344CB8AC3E}">
        <p14:creationId xmlns:p14="http://schemas.microsoft.com/office/powerpoint/2010/main" val="4009290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E9FBA-F25A-87B3-84B8-4C48E8B11B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77B9E1-489D-200F-54B2-3EAC65983B9C}"/>
              </a:ext>
            </a:extLst>
          </p:cNvPr>
          <p:cNvSpPr>
            <a:spLocks noGrp="1"/>
          </p:cNvSpPr>
          <p:nvPr>
            <p:ph type="title"/>
          </p:nvPr>
        </p:nvSpPr>
        <p:spPr/>
        <p:txBody>
          <a:bodyPr/>
          <a:lstStyle/>
          <a:p>
            <a:r>
              <a:rPr lang="en-US">
                <a:cs typeface="Arial"/>
              </a:rPr>
              <a:t>DAF Advanced Nuclear </a:t>
            </a:r>
            <a:br>
              <a:rPr lang="en-US">
                <a:cs typeface="Arial"/>
              </a:rPr>
            </a:br>
            <a:r>
              <a:rPr lang="en-US">
                <a:cs typeface="Arial"/>
              </a:rPr>
              <a:t>Energy Program</a:t>
            </a:r>
            <a:endParaRPr lang="en-US"/>
          </a:p>
        </p:txBody>
      </p:sp>
      <p:sp>
        <p:nvSpPr>
          <p:cNvPr id="4" name="Slide Number Placeholder 3">
            <a:extLst>
              <a:ext uri="{FF2B5EF4-FFF2-40B4-BE49-F238E27FC236}">
                <a16:creationId xmlns:a16="http://schemas.microsoft.com/office/drawing/2014/main" id="{20F3A58B-4844-8111-40D7-EA382B66B173}"/>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806B61B-D516-4698-BE10-AC52E61A5A7A}" type="slidenum">
              <a:rPr kumimoji="0" lang="en-US" altLang="en-US" sz="1000" b="0" i="0" u="none" strike="noStrike" kern="1200" cap="none" spc="0" normalizeH="0" baseline="0" noProof="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
        <p:nvSpPr>
          <p:cNvPr id="974" name="TextBox 973">
            <a:extLst>
              <a:ext uri="{FF2B5EF4-FFF2-40B4-BE49-F238E27FC236}">
                <a16:creationId xmlns:a16="http://schemas.microsoft.com/office/drawing/2014/main" id="{BF06AA13-0C43-DDF1-0E15-1F2EF2AC6166}"/>
              </a:ext>
            </a:extLst>
          </p:cNvPr>
          <p:cNvSpPr txBox="1"/>
          <p:nvPr/>
        </p:nvSpPr>
        <p:spPr>
          <a:xfrm>
            <a:off x="381000" y="1282420"/>
            <a:ext cx="837111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mn-ea"/>
                <a:cs typeface="Arial"/>
              </a:rPr>
              <a:t>BLUF:</a:t>
            </a:r>
            <a:r>
              <a:rPr kumimoji="0" lang="en-US" sz="2000" b="0" i="0" u="none" strike="noStrike" kern="1200" cap="none" spc="0" normalizeH="0" baseline="0" noProof="0">
                <a:ln>
                  <a:noFill/>
                </a:ln>
                <a:solidFill>
                  <a:srgbClr val="000000"/>
                </a:solidFill>
                <a:effectLst/>
                <a:uLnTx/>
                <a:uFillTx/>
                <a:latin typeface="Arial"/>
                <a:ea typeface="+mn-ea"/>
                <a:cs typeface="Arial"/>
              </a:rPr>
              <a:t> DAF is exploring advanced nuclear energy capabilities to support its mission-critical infrastructure through several ongoing efforts</a:t>
            </a:r>
          </a:p>
        </p:txBody>
      </p:sp>
      <p:grpSp>
        <p:nvGrpSpPr>
          <p:cNvPr id="3" name="Group 2">
            <a:extLst>
              <a:ext uri="{FF2B5EF4-FFF2-40B4-BE49-F238E27FC236}">
                <a16:creationId xmlns:a16="http://schemas.microsoft.com/office/drawing/2014/main" id="{3DCA159A-1862-F174-DF69-061F76957803}"/>
              </a:ext>
            </a:extLst>
          </p:cNvPr>
          <p:cNvGrpSpPr/>
          <p:nvPr/>
        </p:nvGrpSpPr>
        <p:grpSpPr>
          <a:xfrm>
            <a:off x="408542" y="2039794"/>
            <a:ext cx="8407983" cy="4272480"/>
            <a:chOff x="408542" y="2039794"/>
            <a:chExt cx="8407983" cy="4272480"/>
          </a:xfrm>
        </p:grpSpPr>
        <p:sp>
          <p:nvSpPr>
            <p:cNvPr id="63" name="Oval 62">
              <a:extLst>
                <a:ext uri="{FF2B5EF4-FFF2-40B4-BE49-F238E27FC236}">
                  <a16:creationId xmlns:a16="http://schemas.microsoft.com/office/drawing/2014/main" id="{0B69B2D2-1011-07CF-EBD6-B09DE01CEB45}"/>
                </a:ext>
              </a:extLst>
            </p:cNvPr>
            <p:cNvSpPr/>
            <p:nvPr/>
          </p:nvSpPr>
          <p:spPr bwMode="auto">
            <a:xfrm>
              <a:off x="4438834" y="4073477"/>
              <a:ext cx="365760" cy="365760"/>
            </a:xfrm>
            <a:prstGeom prst="ellipse">
              <a:avLst/>
            </a:prstGeom>
            <a:solidFill>
              <a:schemeClr val="bg1">
                <a:lumMod val="50000"/>
              </a:schemeClr>
            </a:solidFill>
            <a:ln w="28575" cap="flat" cmpd="sng" algn="ctr">
              <a:solidFill>
                <a:schemeClr val="accent2">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2" name="Oval 61">
              <a:extLst>
                <a:ext uri="{FF2B5EF4-FFF2-40B4-BE49-F238E27FC236}">
                  <a16:creationId xmlns:a16="http://schemas.microsoft.com/office/drawing/2014/main" id="{8B5F85EE-08A1-520A-0F09-2D34B24D3EB2}"/>
                </a:ext>
              </a:extLst>
            </p:cNvPr>
            <p:cNvSpPr/>
            <p:nvPr/>
          </p:nvSpPr>
          <p:spPr bwMode="auto">
            <a:xfrm>
              <a:off x="4520055" y="3635823"/>
              <a:ext cx="365760" cy="365760"/>
            </a:xfrm>
            <a:prstGeom prst="ellipse">
              <a:avLst/>
            </a:prstGeom>
            <a:solidFill>
              <a:schemeClr val="bg1">
                <a:lumMod val="50000"/>
              </a:schemeClr>
            </a:solidFill>
            <a:ln w="28575" cap="flat" cmpd="sng" algn="ctr">
              <a:solidFill>
                <a:schemeClr val="accent2">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 name="Oval 60">
              <a:extLst>
                <a:ext uri="{FF2B5EF4-FFF2-40B4-BE49-F238E27FC236}">
                  <a16:creationId xmlns:a16="http://schemas.microsoft.com/office/drawing/2014/main" id="{1BB92620-8502-D33C-D1CA-83D4A6AF206A}"/>
                </a:ext>
              </a:extLst>
            </p:cNvPr>
            <p:cNvSpPr/>
            <p:nvPr/>
          </p:nvSpPr>
          <p:spPr bwMode="auto">
            <a:xfrm>
              <a:off x="4285230" y="3640745"/>
              <a:ext cx="365760" cy="365760"/>
            </a:xfrm>
            <a:prstGeom prst="ellipse">
              <a:avLst/>
            </a:prstGeom>
            <a:solidFill>
              <a:schemeClr val="accent2">
                <a:lumMod val="60000"/>
                <a:lumOff val="40000"/>
              </a:schemeClr>
            </a:solidFill>
            <a:ln w="28575" cap="flat" cmpd="sng" algn="ctr">
              <a:solidFill>
                <a:schemeClr val="accent2">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Oval 16">
              <a:extLst>
                <a:ext uri="{FF2B5EF4-FFF2-40B4-BE49-F238E27FC236}">
                  <a16:creationId xmlns:a16="http://schemas.microsoft.com/office/drawing/2014/main" id="{2BD4E6C6-4DC7-25BD-FA0C-76F6619A09A0}"/>
                </a:ext>
              </a:extLst>
            </p:cNvPr>
            <p:cNvSpPr/>
            <p:nvPr/>
          </p:nvSpPr>
          <p:spPr bwMode="auto">
            <a:xfrm rot="5400000">
              <a:off x="2468880" y="3594274"/>
              <a:ext cx="4206240" cy="1097280"/>
            </a:xfrm>
            <a:prstGeom prst="ellipse">
              <a:avLst/>
            </a:prstGeom>
            <a:noFill/>
            <a:ln w="57150" cap="flat" cmpd="sng" algn="ctr">
              <a:solidFill>
                <a:schemeClr val="accent2">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Oval 17">
              <a:extLst>
                <a:ext uri="{FF2B5EF4-FFF2-40B4-BE49-F238E27FC236}">
                  <a16:creationId xmlns:a16="http://schemas.microsoft.com/office/drawing/2014/main" id="{F80597D4-FE3B-6425-CDCA-F7EB96C9A184}"/>
                </a:ext>
              </a:extLst>
            </p:cNvPr>
            <p:cNvSpPr/>
            <p:nvPr/>
          </p:nvSpPr>
          <p:spPr bwMode="auto">
            <a:xfrm rot="1775764">
              <a:off x="2548390" y="3525290"/>
              <a:ext cx="4206240" cy="1097280"/>
            </a:xfrm>
            <a:prstGeom prst="ellipse">
              <a:avLst/>
            </a:prstGeom>
            <a:noFill/>
            <a:ln w="57150" cap="flat" cmpd="sng" algn="ctr">
              <a:solidFill>
                <a:schemeClr val="accent2">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 name="Oval 18">
              <a:extLst>
                <a:ext uri="{FF2B5EF4-FFF2-40B4-BE49-F238E27FC236}">
                  <a16:creationId xmlns:a16="http://schemas.microsoft.com/office/drawing/2014/main" id="{61D39A97-8911-82FE-1522-58249791EEE4}"/>
                </a:ext>
              </a:extLst>
            </p:cNvPr>
            <p:cNvSpPr/>
            <p:nvPr/>
          </p:nvSpPr>
          <p:spPr bwMode="auto">
            <a:xfrm rot="19655051">
              <a:off x="2546072" y="3427864"/>
              <a:ext cx="4206240" cy="1097280"/>
            </a:xfrm>
            <a:prstGeom prst="ellipse">
              <a:avLst/>
            </a:prstGeom>
            <a:noFill/>
            <a:ln w="57150" cap="flat" cmpd="sng" algn="ctr">
              <a:solidFill>
                <a:schemeClr val="accent2">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Oval 19">
              <a:extLst>
                <a:ext uri="{FF2B5EF4-FFF2-40B4-BE49-F238E27FC236}">
                  <a16:creationId xmlns:a16="http://schemas.microsoft.com/office/drawing/2014/main" id="{5F321F16-7E8D-65B5-1836-7BECACD3D711}"/>
                </a:ext>
              </a:extLst>
            </p:cNvPr>
            <p:cNvSpPr/>
            <p:nvPr/>
          </p:nvSpPr>
          <p:spPr bwMode="auto">
            <a:xfrm>
              <a:off x="5433449" y="2711115"/>
              <a:ext cx="365760" cy="365760"/>
            </a:xfrm>
            <a:prstGeom prst="ellipse">
              <a:avLst/>
            </a:prstGeom>
            <a:solidFill>
              <a:srgbClr val="C00000"/>
            </a:solidFill>
            <a:ln w="28575" cap="flat" cmpd="sng" algn="ctr">
              <a:solidFill>
                <a:schemeClr val="accent2">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 name="Oval 20">
              <a:extLst>
                <a:ext uri="{FF2B5EF4-FFF2-40B4-BE49-F238E27FC236}">
                  <a16:creationId xmlns:a16="http://schemas.microsoft.com/office/drawing/2014/main" id="{9D28930D-DB9A-1A8C-BAE8-5E7F973A218A}"/>
                </a:ext>
              </a:extLst>
            </p:cNvPr>
            <p:cNvSpPr/>
            <p:nvPr/>
          </p:nvSpPr>
          <p:spPr bwMode="auto">
            <a:xfrm>
              <a:off x="3194215" y="3672200"/>
              <a:ext cx="365760" cy="365760"/>
            </a:xfrm>
            <a:prstGeom prst="ellipse">
              <a:avLst/>
            </a:prstGeom>
            <a:solidFill>
              <a:srgbClr val="C00000"/>
            </a:solidFill>
            <a:ln w="28575" cap="flat" cmpd="sng" algn="ctr">
              <a:solidFill>
                <a:schemeClr val="accent2">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 name="Oval 21">
              <a:extLst>
                <a:ext uri="{FF2B5EF4-FFF2-40B4-BE49-F238E27FC236}">
                  <a16:creationId xmlns:a16="http://schemas.microsoft.com/office/drawing/2014/main" id="{A3B8F3DE-8A9D-EE16-B6A3-B9B2DA951058}"/>
                </a:ext>
              </a:extLst>
            </p:cNvPr>
            <p:cNvSpPr/>
            <p:nvPr/>
          </p:nvSpPr>
          <p:spPr bwMode="auto">
            <a:xfrm>
              <a:off x="5841169" y="4211668"/>
              <a:ext cx="365760" cy="365760"/>
            </a:xfrm>
            <a:prstGeom prst="ellipse">
              <a:avLst/>
            </a:prstGeom>
            <a:solidFill>
              <a:srgbClr val="C00000"/>
            </a:solidFill>
            <a:ln w="28575" cap="flat" cmpd="sng" algn="ctr">
              <a:solidFill>
                <a:schemeClr val="accent2">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24" name="Straight Connector 23">
              <a:extLst>
                <a:ext uri="{FF2B5EF4-FFF2-40B4-BE49-F238E27FC236}">
                  <a16:creationId xmlns:a16="http://schemas.microsoft.com/office/drawing/2014/main" id="{55C31E53-E180-EE72-7076-B9905C7F39B0}"/>
                </a:ext>
              </a:extLst>
            </p:cNvPr>
            <p:cNvCxnSpPr>
              <a:cxnSpLocks/>
              <a:stCxn id="21" idx="2"/>
              <a:endCxn id="30" idx="3"/>
            </p:cNvCxnSpPr>
            <p:nvPr/>
          </p:nvCxnSpPr>
          <p:spPr bwMode="auto">
            <a:xfrm flipH="1" flipV="1">
              <a:off x="2450147" y="3673773"/>
              <a:ext cx="744068" cy="181307"/>
            </a:xfrm>
            <a:prstGeom prst="line">
              <a:avLst/>
            </a:prstGeom>
            <a:solidFill>
              <a:schemeClr val="accent1"/>
            </a:solidFill>
            <a:ln w="285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8" name="Straight Connector 27">
              <a:extLst>
                <a:ext uri="{FF2B5EF4-FFF2-40B4-BE49-F238E27FC236}">
                  <a16:creationId xmlns:a16="http://schemas.microsoft.com/office/drawing/2014/main" id="{28C3E24D-9CAE-3535-A52F-79B7A89001C0}"/>
                </a:ext>
              </a:extLst>
            </p:cNvPr>
            <p:cNvCxnSpPr>
              <a:cxnSpLocks/>
            </p:cNvCxnSpPr>
            <p:nvPr/>
          </p:nvCxnSpPr>
          <p:spPr bwMode="auto">
            <a:xfrm flipH="1">
              <a:off x="5799209" y="2893995"/>
              <a:ext cx="1005840" cy="0"/>
            </a:xfrm>
            <a:prstGeom prst="line">
              <a:avLst/>
            </a:prstGeom>
            <a:solidFill>
              <a:schemeClr val="accent1"/>
            </a:solidFill>
            <a:ln w="285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sp>
          <p:nvSpPr>
            <p:cNvPr id="30" name="Rectangle 29">
              <a:extLst>
                <a:ext uri="{FF2B5EF4-FFF2-40B4-BE49-F238E27FC236}">
                  <a16:creationId xmlns:a16="http://schemas.microsoft.com/office/drawing/2014/main" id="{FBB9555D-FA0B-0A3D-79FD-C395622A2446}"/>
                </a:ext>
              </a:extLst>
            </p:cNvPr>
            <p:cNvSpPr/>
            <p:nvPr/>
          </p:nvSpPr>
          <p:spPr bwMode="auto">
            <a:xfrm>
              <a:off x="438467" y="3135877"/>
              <a:ext cx="2011680" cy="1075791"/>
            </a:xfrm>
            <a:prstGeom prst="rect">
              <a:avLst/>
            </a:prstGeom>
            <a:solidFill>
              <a:schemeClr val="accent2">
                <a:lumMod val="75000"/>
              </a:schemeClr>
            </a:solidFill>
            <a:ln w="28575" cap="flat" cmpd="sng" algn="ctr">
              <a:solidFill>
                <a:schemeClr val="accent2">
                  <a:lumMod val="50000"/>
                </a:schemeClr>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Arial"/>
                </a:rPr>
                <a:t>Defense Innovation Unit (DIU) Advanced Nuclear Power for Installations (ANPI) Partnership</a:t>
              </a:r>
            </a:p>
          </p:txBody>
        </p:sp>
        <p:sp>
          <p:nvSpPr>
            <p:cNvPr id="33" name="Rectangle 32">
              <a:extLst>
                <a:ext uri="{FF2B5EF4-FFF2-40B4-BE49-F238E27FC236}">
                  <a16:creationId xmlns:a16="http://schemas.microsoft.com/office/drawing/2014/main" id="{6996BC96-1E27-5394-6FB0-EBB5E3ACC92D}"/>
                </a:ext>
              </a:extLst>
            </p:cNvPr>
            <p:cNvSpPr/>
            <p:nvPr/>
          </p:nvSpPr>
          <p:spPr bwMode="auto">
            <a:xfrm>
              <a:off x="6804845" y="2465222"/>
              <a:ext cx="2011680" cy="1078239"/>
            </a:xfrm>
            <a:prstGeom prst="rect">
              <a:avLst/>
            </a:prstGeom>
            <a:solidFill>
              <a:schemeClr val="accent2">
                <a:lumMod val="75000"/>
              </a:schemeClr>
            </a:solidFill>
            <a:ln w="28575" cap="flat" cmpd="sng" algn="ctr">
              <a:solidFill>
                <a:schemeClr val="accent2">
                  <a:lumMod val="50000"/>
                </a:schemeClr>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mn-ea"/>
                  <a:cs typeface="+mn-cs"/>
                </a:rPr>
                <a:t>Pacific Northwest National Laboratory (PNNL) Partnership</a:t>
              </a:r>
            </a:p>
          </p:txBody>
        </p:sp>
        <p:sp>
          <p:nvSpPr>
            <p:cNvPr id="34" name="Oval 33">
              <a:extLst>
                <a:ext uri="{FF2B5EF4-FFF2-40B4-BE49-F238E27FC236}">
                  <a16:creationId xmlns:a16="http://schemas.microsoft.com/office/drawing/2014/main" id="{8076C368-2E6E-CBBE-5BE4-36577809FFFC}"/>
                </a:ext>
              </a:extLst>
            </p:cNvPr>
            <p:cNvSpPr/>
            <p:nvPr/>
          </p:nvSpPr>
          <p:spPr bwMode="auto">
            <a:xfrm>
              <a:off x="2743485" y="4943272"/>
              <a:ext cx="365760" cy="365760"/>
            </a:xfrm>
            <a:prstGeom prst="ellipse">
              <a:avLst/>
            </a:prstGeom>
            <a:solidFill>
              <a:srgbClr val="C00000"/>
            </a:solidFill>
            <a:ln w="28575" cap="flat" cmpd="sng" algn="ctr">
              <a:solidFill>
                <a:schemeClr val="accent2">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35" name="Straight Connector 34">
              <a:extLst>
                <a:ext uri="{FF2B5EF4-FFF2-40B4-BE49-F238E27FC236}">
                  <a16:creationId xmlns:a16="http://schemas.microsoft.com/office/drawing/2014/main" id="{C46A2B83-019C-0ADF-FA46-31241576D927}"/>
                </a:ext>
              </a:extLst>
            </p:cNvPr>
            <p:cNvCxnSpPr>
              <a:cxnSpLocks/>
              <a:stCxn id="34" idx="2"/>
            </p:cNvCxnSpPr>
            <p:nvPr/>
          </p:nvCxnSpPr>
          <p:spPr bwMode="auto">
            <a:xfrm flipH="1" flipV="1">
              <a:off x="1736896" y="5126151"/>
              <a:ext cx="1006589" cy="1"/>
            </a:xfrm>
            <a:prstGeom prst="line">
              <a:avLst/>
            </a:prstGeom>
            <a:solidFill>
              <a:schemeClr val="accent1"/>
            </a:solidFill>
            <a:ln w="285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sp>
          <p:nvSpPr>
            <p:cNvPr id="36" name="Rectangle 35">
              <a:extLst>
                <a:ext uri="{FF2B5EF4-FFF2-40B4-BE49-F238E27FC236}">
                  <a16:creationId xmlns:a16="http://schemas.microsoft.com/office/drawing/2014/main" id="{217B436A-1E73-1592-08F8-C58640CB0888}"/>
                </a:ext>
              </a:extLst>
            </p:cNvPr>
            <p:cNvSpPr/>
            <p:nvPr/>
          </p:nvSpPr>
          <p:spPr bwMode="auto">
            <a:xfrm>
              <a:off x="408542" y="4509010"/>
              <a:ext cx="2011680" cy="1504472"/>
            </a:xfrm>
            <a:prstGeom prst="rect">
              <a:avLst/>
            </a:prstGeom>
            <a:solidFill>
              <a:schemeClr val="accent2">
                <a:lumMod val="75000"/>
              </a:schemeClr>
            </a:solidFill>
            <a:ln w="28575" cap="flat" cmpd="sng" algn="ctr">
              <a:solidFill>
                <a:schemeClr val="accent2">
                  <a:lumMod val="50000"/>
                </a:schemeClr>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mn-ea"/>
                  <a:cs typeface="+mn-cs"/>
                </a:rPr>
                <a:t>DoD Advanced Reactor Criteria for Baseline Understanding of Enterprise Scalability (DARC BLUES</a:t>
              </a:r>
              <a:r>
                <a:rPr kumimoji="0" lang="en-US" sz="1600" b="1" i="0" u="none" strike="noStrike" kern="1200" cap="none" spc="0" normalizeH="0" baseline="0" noProof="0">
                  <a:ln>
                    <a:noFill/>
                  </a:ln>
                  <a:solidFill>
                    <a:srgbClr val="FFFFFF"/>
                  </a:solidFill>
                  <a:effectLst/>
                  <a:uLnTx/>
                  <a:uFillTx/>
                  <a:latin typeface="Arial" charset="0"/>
                  <a:ea typeface="+mn-ea"/>
                  <a:cs typeface="+mn-cs"/>
                </a:rPr>
                <a:t>)</a:t>
              </a:r>
            </a:p>
          </p:txBody>
        </p:sp>
        <p:sp>
          <p:nvSpPr>
            <p:cNvPr id="37" name="Oval 36">
              <a:extLst>
                <a:ext uri="{FF2B5EF4-FFF2-40B4-BE49-F238E27FC236}">
                  <a16:creationId xmlns:a16="http://schemas.microsoft.com/office/drawing/2014/main" id="{CE770685-E289-019F-3FEB-795A118D4092}"/>
                </a:ext>
              </a:extLst>
            </p:cNvPr>
            <p:cNvSpPr/>
            <p:nvPr/>
          </p:nvSpPr>
          <p:spPr bwMode="auto">
            <a:xfrm>
              <a:off x="4037272" y="2404357"/>
              <a:ext cx="365760" cy="365760"/>
            </a:xfrm>
            <a:prstGeom prst="ellipse">
              <a:avLst/>
            </a:prstGeom>
            <a:solidFill>
              <a:srgbClr val="C00000"/>
            </a:solidFill>
            <a:ln w="28575" cap="flat" cmpd="sng" algn="ctr">
              <a:solidFill>
                <a:schemeClr val="accent2">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38" name="Straight Connector 37">
              <a:extLst>
                <a:ext uri="{FF2B5EF4-FFF2-40B4-BE49-F238E27FC236}">
                  <a16:creationId xmlns:a16="http://schemas.microsoft.com/office/drawing/2014/main" id="{EAA26F74-6147-7064-D270-F4FD0ABF9E93}"/>
                </a:ext>
              </a:extLst>
            </p:cNvPr>
            <p:cNvCxnSpPr>
              <a:cxnSpLocks/>
              <a:stCxn id="37" idx="2"/>
              <a:endCxn id="39" idx="3"/>
            </p:cNvCxnSpPr>
            <p:nvPr/>
          </p:nvCxnSpPr>
          <p:spPr bwMode="auto">
            <a:xfrm flipH="1">
              <a:off x="2450147" y="2587237"/>
              <a:ext cx="1587125" cy="0"/>
            </a:xfrm>
            <a:prstGeom prst="line">
              <a:avLst/>
            </a:prstGeom>
            <a:solidFill>
              <a:schemeClr val="accent1"/>
            </a:solidFill>
            <a:ln w="285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sp>
          <p:nvSpPr>
            <p:cNvPr id="39" name="Rectangle 38">
              <a:extLst>
                <a:ext uri="{FF2B5EF4-FFF2-40B4-BE49-F238E27FC236}">
                  <a16:creationId xmlns:a16="http://schemas.microsoft.com/office/drawing/2014/main" id="{0C57AE0A-9CC8-4B6D-4ED0-AFCCBBECFB39}"/>
                </a:ext>
              </a:extLst>
            </p:cNvPr>
            <p:cNvSpPr/>
            <p:nvPr/>
          </p:nvSpPr>
          <p:spPr bwMode="auto">
            <a:xfrm>
              <a:off x="438467" y="2312917"/>
              <a:ext cx="2011680" cy="548640"/>
            </a:xfrm>
            <a:prstGeom prst="rect">
              <a:avLst/>
            </a:prstGeom>
            <a:solidFill>
              <a:schemeClr val="accent2">
                <a:lumMod val="75000"/>
              </a:schemeClr>
            </a:solidFill>
            <a:ln w="28575" cap="flat" cmpd="sng" algn="ctr">
              <a:solidFill>
                <a:schemeClr val="accent2">
                  <a:lumMod val="50000"/>
                </a:schemeClr>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mn-ea"/>
                  <a:cs typeface="+mn-cs"/>
                </a:rPr>
                <a:t>Eielson Micro-reactor Pilot</a:t>
              </a:r>
            </a:p>
          </p:txBody>
        </p:sp>
        <p:sp>
          <p:nvSpPr>
            <p:cNvPr id="47" name="Rectangle 46">
              <a:extLst>
                <a:ext uri="{FF2B5EF4-FFF2-40B4-BE49-F238E27FC236}">
                  <a16:creationId xmlns:a16="http://schemas.microsoft.com/office/drawing/2014/main" id="{0B2EAFE2-B260-385A-478C-22CD53CF2D96}"/>
                </a:ext>
              </a:extLst>
            </p:cNvPr>
            <p:cNvSpPr/>
            <p:nvPr/>
          </p:nvSpPr>
          <p:spPr bwMode="auto">
            <a:xfrm>
              <a:off x="6800471" y="4140019"/>
              <a:ext cx="2001429" cy="452281"/>
            </a:xfrm>
            <a:prstGeom prst="rect">
              <a:avLst/>
            </a:prstGeom>
            <a:solidFill>
              <a:schemeClr val="accent2">
                <a:lumMod val="75000"/>
              </a:schemeClr>
            </a:solidFill>
            <a:ln w="28575" cap="flat" cmpd="sng" algn="ctr">
              <a:solidFill>
                <a:schemeClr val="accent2">
                  <a:lumMod val="50000"/>
                </a:schemeClr>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Arial"/>
                </a:rPr>
                <a:t>AFWERX Simulation</a:t>
              </a:r>
            </a:p>
          </p:txBody>
        </p:sp>
        <p:cxnSp>
          <p:nvCxnSpPr>
            <p:cNvPr id="50" name="Straight Connector 49">
              <a:extLst>
                <a:ext uri="{FF2B5EF4-FFF2-40B4-BE49-F238E27FC236}">
                  <a16:creationId xmlns:a16="http://schemas.microsoft.com/office/drawing/2014/main" id="{E9C3A059-6482-E038-7774-7953DCFBEBCC}"/>
                </a:ext>
              </a:extLst>
            </p:cNvPr>
            <p:cNvCxnSpPr>
              <a:cxnSpLocks/>
              <a:stCxn id="47" idx="1"/>
              <a:endCxn id="22" idx="6"/>
            </p:cNvCxnSpPr>
            <p:nvPr/>
          </p:nvCxnSpPr>
          <p:spPr bwMode="auto">
            <a:xfrm flipH="1">
              <a:off x="6206929" y="4366160"/>
              <a:ext cx="593542" cy="28388"/>
            </a:xfrm>
            <a:prstGeom prst="line">
              <a:avLst/>
            </a:prstGeom>
            <a:solidFill>
              <a:schemeClr val="accent1"/>
            </a:solidFill>
            <a:ln w="285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sp>
          <p:nvSpPr>
            <p:cNvPr id="960" name="Oval 959">
              <a:extLst>
                <a:ext uri="{FF2B5EF4-FFF2-40B4-BE49-F238E27FC236}">
                  <a16:creationId xmlns:a16="http://schemas.microsoft.com/office/drawing/2014/main" id="{5BCAD75A-1BA2-7825-C16C-0A8DA3005BAC}"/>
                </a:ext>
              </a:extLst>
            </p:cNvPr>
            <p:cNvSpPr/>
            <p:nvPr/>
          </p:nvSpPr>
          <p:spPr bwMode="auto">
            <a:xfrm>
              <a:off x="4254444" y="4018149"/>
              <a:ext cx="365760" cy="365760"/>
            </a:xfrm>
            <a:prstGeom prst="ellipse">
              <a:avLst/>
            </a:prstGeom>
            <a:solidFill>
              <a:schemeClr val="accent2">
                <a:lumMod val="60000"/>
                <a:lumOff val="40000"/>
              </a:schemeClr>
            </a:solidFill>
            <a:ln w="28575" cap="flat" cmpd="sng" algn="ctr">
              <a:solidFill>
                <a:schemeClr val="accent2">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9" name="Oval 58">
              <a:extLst>
                <a:ext uri="{FF2B5EF4-FFF2-40B4-BE49-F238E27FC236}">
                  <a16:creationId xmlns:a16="http://schemas.microsoft.com/office/drawing/2014/main" id="{099101DB-1DC4-F2F7-2BF1-EE88AC3823F0}"/>
                </a:ext>
              </a:extLst>
            </p:cNvPr>
            <p:cNvSpPr/>
            <p:nvPr/>
          </p:nvSpPr>
          <p:spPr bwMode="auto">
            <a:xfrm>
              <a:off x="4200797" y="3855080"/>
              <a:ext cx="365760" cy="365760"/>
            </a:xfrm>
            <a:prstGeom prst="ellipse">
              <a:avLst/>
            </a:prstGeom>
            <a:solidFill>
              <a:schemeClr val="bg1">
                <a:lumMod val="50000"/>
              </a:schemeClr>
            </a:solidFill>
            <a:ln w="28575" cap="flat" cmpd="sng" algn="ctr">
              <a:solidFill>
                <a:schemeClr val="accent2">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0" name="Oval 59">
              <a:extLst>
                <a:ext uri="{FF2B5EF4-FFF2-40B4-BE49-F238E27FC236}">
                  <a16:creationId xmlns:a16="http://schemas.microsoft.com/office/drawing/2014/main" id="{D338D03A-9278-5A65-B997-CB1A8D84C716}"/>
                </a:ext>
              </a:extLst>
            </p:cNvPr>
            <p:cNvSpPr/>
            <p:nvPr/>
          </p:nvSpPr>
          <p:spPr bwMode="auto">
            <a:xfrm>
              <a:off x="4561114" y="3893992"/>
              <a:ext cx="365760" cy="365760"/>
            </a:xfrm>
            <a:prstGeom prst="ellipse">
              <a:avLst/>
            </a:prstGeom>
            <a:solidFill>
              <a:schemeClr val="accent2">
                <a:lumMod val="60000"/>
                <a:lumOff val="40000"/>
              </a:schemeClr>
            </a:solidFill>
            <a:ln w="28575" cap="flat" cmpd="sng" algn="ctr">
              <a:solidFill>
                <a:schemeClr val="accent2">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61" name="Oval 960">
              <a:extLst>
                <a:ext uri="{FF2B5EF4-FFF2-40B4-BE49-F238E27FC236}">
                  <a16:creationId xmlns:a16="http://schemas.microsoft.com/office/drawing/2014/main" id="{AE0151F9-6F4E-4EF0-E824-ED9D866F9D50}"/>
                </a:ext>
              </a:extLst>
            </p:cNvPr>
            <p:cNvSpPr/>
            <p:nvPr/>
          </p:nvSpPr>
          <p:spPr bwMode="auto">
            <a:xfrm>
              <a:off x="4085912" y="3543462"/>
              <a:ext cx="960120" cy="960120"/>
            </a:xfrm>
            <a:prstGeom prst="ellipse">
              <a:avLst/>
            </a:prstGeom>
            <a:noFill/>
            <a:ln w="19050" cap="flat" cmpd="sng" algn="ctr">
              <a:solidFill>
                <a:schemeClr val="accent6">
                  <a:lumMod val="50000"/>
                </a:schemeClr>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66" name="Rectangle 965">
              <a:extLst>
                <a:ext uri="{FF2B5EF4-FFF2-40B4-BE49-F238E27FC236}">
                  <a16:creationId xmlns:a16="http://schemas.microsoft.com/office/drawing/2014/main" id="{42B281CB-9475-30BA-E2DB-4D889FBA5129}"/>
                </a:ext>
              </a:extLst>
            </p:cNvPr>
            <p:cNvSpPr/>
            <p:nvPr/>
          </p:nvSpPr>
          <p:spPr bwMode="auto">
            <a:xfrm>
              <a:off x="5724406" y="5580754"/>
              <a:ext cx="2834640" cy="731520"/>
            </a:xfrm>
            <a:prstGeom prst="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18900000" scaled="1"/>
              <a:tileRect/>
            </a:gradFill>
            <a:ln w="28575" cap="flat" cmpd="sng" algn="ctr">
              <a:solidFill>
                <a:schemeClr val="accent3">
                  <a:lumMod val="85000"/>
                </a:schemeClr>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50" b="1" i="0" u="none" strike="noStrike" kern="1200" cap="none" spc="0" normalizeH="0" baseline="0" noProof="0">
                  <a:ln>
                    <a:noFill/>
                  </a:ln>
                  <a:solidFill>
                    <a:srgbClr val="2D2DB9">
                      <a:lumMod val="50000"/>
                    </a:srgbClr>
                  </a:solidFill>
                  <a:effectLst/>
                  <a:uLnTx/>
                  <a:uFillTx/>
                  <a:latin typeface="Arial" charset="0"/>
                  <a:ea typeface="+mn-ea"/>
                  <a:cs typeface="+mn-cs"/>
                </a:rPr>
                <a:t>DAF Advanced Nuclear Energy Program</a:t>
              </a:r>
            </a:p>
          </p:txBody>
        </p:sp>
      </p:grpSp>
    </p:spTree>
    <p:extLst>
      <p:ext uri="{BB962C8B-B14F-4D97-AF65-F5344CB8AC3E}">
        <p14:creationId xmlns:p14="http://schemas.microsoft.com/office/powerpoint/2010/main" val="3929372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569A-12D3-2040-EC14-F3A944349D1B}"/>
              </a:ext>
            </a:extLst>
          </p:cNvPr>
          <p:cNvSpPr>
            <a:spLocks noGrp="1"/>
          </p:cNvSpPr>
          <p:nvPr>
            <p:ph type="title"/>
          </p:nvPr>
        </p:nvSpPr>
        <p:spPr>
          <a:xfrm>
            <a:off x="1921165" y="167781"/>
            <a:ext cx="6556746" cy="857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t>Advanced Reactor Deployment Strategy</a:t>
            </a:r>
          </a:p>
        </p:txBody>
      </p:sp>
      <p:sp>
        <p:nvSpPr>
          <p:cNvPr id="3" name="Content Placeholder 2">
            <a:extLst>
              <a:ext uri="{FF2B5EF4-FFF2-40B4-BE49-F238E27FC236}">
                <a16:creationId xmlns:a16="http://schemas.microsoft.com/office/drawing/2014/main" id="{1DBBAB80-A337-982A-E582-22325BE6CBC4}"/>
              </a:ext>
            </a:extLst>
          </p:cNvPr>
          <p:cNvSpPr>
            <a:spLocks noGrp="1"/>
          </p:cNvSpPr>
          <p:nvPr>
            <p:ph idx="1"/>
          </p:nvPr>
        </p:nvSpPr>
        <p:spPr>
          <a:xfrm>
            <a:off x="558800" y="1412607"/>
            <a:ext cx="7882413" cy="3238940"/>
          </a:xfrm>
        </p:spPr>
        <p:txBody>
          <a:bodyPr/>
          <a:lstStyle/>
          <a:p>
            <a:r>
              <a:rPr lang="en-US" sz="2200">
                <a:cs typeface="Arial"/>
              </a:rPr>
              <a:t>Match technology to mission</a:t>
            </a:r>
          </a:p>
          <a:p>
            <a:r>
              <a:rPr lang="en-US" sz="2200">
                <a:cs typeface="Arial"/>
              </a:rPr>
              <a:t>Determine where to go next, size and scale</a:t>
            </a:r>
          </a:p>
          <a:p>
            <a:r>
              <a:rPr lang="en-US" sz="2200">
                <a:cs typeface="Arial"/>
              </a:rPr>
              <a:t>Determine how to fund</a:t>
            </a:r>
          </a:p>
          <a:p>
            <a:r>
              <a:rPr lang="en-US" sz="2200">
                <a:cs typeface="Arial"/>
              </a:rPr>
              <a:t>Collaborate with Federal Partners</a:t>
            </a:r>
          </a:p>
          <a:p>
            <a:pPr lvl="1"/>
            <a:r>
              <a:rPr lang="en-US">
                <a:cs typeface="Arial"/>
              </a:rPr>
              <a:t>DOE (fuel)</a:t>
            </a:r>
          </a:p>
          <a:p>
            <a:pPr lvl="1"/>
            <a:r>
              <a:rPr lang="en-US">
                <a:cs typeface="Arial"/>
              </a:rPr>
              <a:t>NRC (licensing)</a:t>
            </a:r>
            <a:endParaRPr lang="en-US" b="0">
              <a:cs typeface="Arial"/>
            </a:endParaRPr>
          </a:p>
          <a:p>
            <a:pPr marL="0" indent="0" algn="ctr">
              <a:buNone/>
            </a:pPr>
            <a:endParaRPr lang="en-US" b="0">
              <a:cs typeface="Arial"/>
            </a:endParaRPr>
          </a:p>
          <a:p>
            <a:pPr marL="304800" lvl="1" indent="0">
              <a:buNone/>
            </a:pPr>
            <a:endParaRPr lang="en-US" b="0">
              <a:cs typeface="Arial"/>
            </a:endParaRPr>
          </a:p>
          <a:p>
            <a:pPr marL="0" indent="0">
              <a:buNone/>
            </a:pPr>
            <a:endParaRPr lang="en-US">
              <a:cs typeface="Arial"/>
            </a:endParaRPr>
          </a:p>
        </p:txBody>
      </p:sp>
      <p:sp>
        <p:nvSpPr>
          <p:cNvPr id="8" name="TextBox 7">
            <a:extLst>
              <a:ext uri="{FF2B5EF4-FFF2-40B4-BE49-F238E27FC236}">
                <a16:creationId xmlns:a16="http://schemas.microsoft.com/office/drawing/2014/main" id="{520041C0-A914-7800-EFCC-DCBC5A67900F}"/>
              </a:ext>
            </a:extLst>
          </p:cNvPr>
          <p:cNvSpPr txBox="1"/>
          <p:nvPr/>
        </p:nvSpPr>
        <p:spPr>
          <a:xfrm>
            <a:off x="558800" y="5670884"/>
            <a:ext cx="8070850" cy="707886"/>
          </a:xfrm>
          <a:prstGeom prst="rect">
            <a:avLst/>
          </a:prstGeom>
          <a:solidFill>
            <a:schemeClr val="accent6">
              <a:lumMod val="50000"/>
            </a:schemeClr>
          </a:solidFill>
        </p:spPr>
        <p:txBody>
          <a:bodyPr wrap="square" lIns="91440" tIns="45720" rIns="91440" bIns="45720" rtlCol="0" anchor="t">
            <a:spAutoFit/>
          </a:bodyPr>
          <a:lstStyle/>
          <a:p>
            <a:pPr algn="ctr"/>
            <a:r>
              <a:rPr lang="en-US" sz="2000" b="1" i="1">
                <a:solidFill>
                  <a:schemeClr val="bg1"/>
                </a:solidFill>
                <a:latin typeface="Arial"/>
                <a:cs typeface="Arial"/>
              </a:rPr>
              <a:t>Develop a data-driven decision-making for technical oversight and enabling sound investments</a:t>
            </a:r>
          </a:p>
        </p:txBody>
      </p:sp>
      <p:pic>
        <p:nvPicPr>
          <p:cNvPr id="1026" name="Picture 2">
            <a:extLst>
              <a:ext uri="{FF2B5EF4-FFF2-40B4-BE49-F238E27FC236}">
                <a16:creationId xmlns:a16="http://schemas.microsoft.com/office/drawing/2014/main" id="{0B730EDF-9560-BE32-A01C-ABD852C75E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8" t="17114" r="4702" b="12230"/>
          <a:stretch/>
        </p:blipFill>
        <p:spPr bwMode="auto">
          <a:xfrm>
            <a:off x="3647293" y="3420454"/>
            <a:ext cx="4982357" cy="20912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76640B-F4DB-F7C9-AF8A-6EE191659DFD}"/>
              </a:ext>
            </a:extLst>
          </p:cNvPr>
          <p:cNvSpPr txBox="1"/>
          <p:nvPr/>
        </p:nvSpPr>
        <p:spPr>
          <a:xfrm>
            <a:off x="4489450" y="5210416"/>
            <a:ext cx="4140200" cy="253916"/>
          </a:xfrm>
          <a:prstGeom prst="rect">
            <a:avLst/>
          </a:prstGeom>
          <a:noFill/>
        </p:spPr>
        <p:txBody>
          <a:bodyPr wrap="square" rtlCol="0">
            <a:spAutoFit/>
          </a:bodyPr>
          <a:lstStyle/>
          <a:p>
            <a:r>
              <a:rPr lang="en-US" sz="1050"/>
              <a:t>Graphic courtesy of Pacific Northwest National Laboratory</a:t>
            </a:r>
          </a:p>
        </p:txBody>
      </p:sp>
    </p:spTree>
    <p:extLst>
      <p:ext uri="{BB962C8B-B14F-4D97-AF65-F5344CB8AC3E}">
        <p14:creationId xmlns:p14="http://schemas.microsoft.com/office/powerpoint/2010/main" val="1552830350"/>
      </p:ext>
    </p:extLst>
  </p:cSld>
  <p:clrMapOvr>
    <a:masterClrMapping/>
  </p:clrMapOvr>
</p:sld>
</file>

<file path=ppt/theme/theme1.xml><?xml version="1.0" encoding="utf-8"?>
<a:theme xmlns:a="http://schemas.openxmlformats.org/drawingml/2006/main" name="USAF(Unclas)">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72"/>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SAF(Unclas)">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4.xml><?xml version="1.0" encoding="utf-8"?>
<a:theme xmlns:a="http://schemas.openxmlformats.org/drawingml/2006/main" name="EERE PPT_widescreen">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ERE Widescreen Power Point Template" id="{520D8907-880F-4155-9B27-A2EF54062855}" vid="{AFCC1457-2980-4CEE-B732-D45AF19CC9A5}"/>
    </a:ext>
  </a:extLst>
</a:theme>
</file>

<file path=ppt/theme/theme5.xml><?xml version="1.0" encoding="utf-8"?>
<a:theme xmlns:a="http://schemas.openxmlformats.org/drawingml/2006/main" name="1_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6.xml><?xml version="1.0" encoding="utf-8"?>
<a:theme xmlns:a="http://schemas.openxmlformats.org/drawingml/2006/main" name="2_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5pic_wide_R1" id="{511EEA13-8559-B44E-B8CD-E4C00B4A3415}" vid="{640A6529-EA37-B649-8D61-29EC5EEBE48F}"/>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8A5A92B3B5F44896AF6FB2F7B86AE5" ma:contentTypeVersion="13" ma:contentTypeDescription="Create a new document." ma:contentTypeScope="" ma:versionID="b95fb7a3899238dbccfe237ec828f468">
  <xsd:schema xmlns:xsd="http://www.w3.org/2001/XMLSchema" xmlns:xs="http://www.w3.org/2001/XMLSchema" xmlns:p="http://schemas.microsoft.com/office/2006/metadata/properties" xmlns:ns2="8ee43839-1ad7-499d-a59a-6f4a537dec18" xmlns:ns3="459c0b5c-46b9-46f2-a185-1e5d917b8eb1" targetNamespace="http://schemas.microsoft.com/office/2006/metadata/properties" ma:root="true" ma:fieldsID="0540019b102a274996efe486ca20af68" ns2:_="" ns3:_="">
    <xsd:import namespace="8ee43839-1ad7-499d-a59a-6f4a537dec18"/>
    <xsd:import namespace="459c0b5c-46b9-46f2-a185-1e5d917b8eb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43839-1ad7-499d-a59a-6f4a537dec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5476efd-2625-4ffb-b020-68dbe4abf38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9c0b5c-46b9-46f2-a185-1e5d917b8eb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5ae6a72b-cb1e-41b8-8aa0-56a45a724b1a}" ma:internalName="TaxCatchAll" ma:showField="CatchAllData" ma:web="459c0b5c-46b9-46f2-a185-1e5d917b8e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459c0b5c-46b9-46f2-a185-1e5d917b8eb1" xsi:nil="true"/>
    <lcf76f155ced4ddcb4097134ff3c332f xmlns="8ee43839-1ad7-499d-a59a-6f4a537dec1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B735D54-B6C0-472A-9FF7-E9037BE8ABA2}">
  <ds:schemaRefs>
    <ds:schemaRef ds:uri="http://schemas.microsoft.com/sharepoint/v3/contenttype/forms"/>
  </ds:schemaRefs>
</ds:datastoreItem>
</file>

<file path=customXml/itemProps2.xml><?xml version="1.0" encoding="utf-8"?>
<ds:datastoreItem xmlns:ds="http://schemas.openxmlformats.org/officeDocument/2006/customXml" ds:itemID="{22B76427-5C8E-433F-BDD4-18B3134AE9E8}">
  <ds:schemaRefs>
    <ds:schemaRef ds:uri="http://schemas.microsoft.com/office/2006/metadata/longProperties"/>
  </ds:schemaRefs>
</ds:datastoreItem>
</file>

<file path=customXml/itemProps3.xml><?xml version="1.0" encoding="utf-8"?>
<ds:datastoreItem xmlns:ds="http://schemas.openxmlformats.org/officeDocument/2006/customXml" ds:itemID="{88DC5B44-1E1B-4CCE-A61D-A484CD08B057}">
  <ds:schemaRefs>
    <ds:schemaRef ds:uri="459c0b5c-46b9-46f2-a185-1e5d917b8eb1"/>
    <ds:schemaRef ds:uri="8ee43839-1ad7-499d-a59a-6f4a537dec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5C987FD5-9886-4583-9277-3D10027A8A54}">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 ds:uri="8ee43839-1ad7-499d-a59a-6f4a537dec18"/>
    <ds:schemaRef ds:uri="http://schemas.openxmlformats.org/package/2006/metadata/core-properties"/>
    <ds:schemaRef ds:uri="459c0b5c-46b9-46f2-a185-1e5d917b8eb1"/>
    <ds:schemaRef ds:uri="http://purl.org/dc/terms/"/>
  </ds:schemaRefs>
</ds:datastoreItem>
</file>

<file path=docProps/app.xml><?xml version="1.0" encoding="utf-8"?>
<Properties xmlns="http://schemas.openxmlformats.org/officeDocument/2006/extended-properties" xmlns:vt="http://schemas.openxmlformats.org/officeDocument/2006/docPropsVTypes">
  <Template>C:\Program Files\Microsoft Office\Templates\Presentation Designs\USAF(Unclas).pot</Template>
  <TotalTime>0</TotalTime>
  <Words>3760</Words>
  <Application>Microsoft Office PowerPoint</Application>
  <PresentationFormat>On-screen Show (4:3)</PresentationFormat>
  <Paragraphs>444</Paragraphs>
  <Slides>45</Slides>
  <Notes>44</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45</vt:i4>
      </vt:variant>
    </vt:vector>
  </HeadingPairs>
  <TitlesOfParts>
    <vt:vector size="66" baseType="lpstr">
      <vt:lpstr>ＭＳ Ｐゴシック</vt:lpstr>
      <vt:lpstr>Aptos</vt:lpstr>
      <vt:lpstr>Arial</vt:lpstr>
      <vt:lpstr>Arial Narrow</vt:lpstr>
      <vt:lpstr>Calibri</vt:lpstr>
      <vt:lpstr>Century Schoolbook</vt:lpstr>
      <vt:lpstr>Courier New</vt:lpstr>
      <vt:lpstr>Franklin Gothic Book</vt:lpstr>
      <vt:lpstr>Franklin Gothic Medium</vt:lpstr>
      <vt:lpstr>Georgia</vt:lpstr>
      <vt:lpstr>Myriad Pro Cond</vt:lpstr>
      <vt:lpstr>Roboto</vt:lpstr>
      <vt:lpstr>Times New Roman</vt:lpstr>
      <vt:lpstr>TimesNewRomanPSMT</vt:lpstr>
      <vt:lpstr>Wingdings</vt:lpstr>
      <vt:lpstr>USAF(Unclas)</vt:lpstr>
      <vt:lpstr>1_USAF(Unclas)</vt:lpstr>
      <vt:lpstr>INL 2020</vt:lpstr>
      <vt:lpstr>EERE PPT_widescreen</vt:lpstr>
      <vt:lpstr>1_INL 2020</vt:lpstr>
      <vt:lpstr>2_INL 2020</vt:lpstr>
      <vt:lpstr>PowerPoint Presentation</vt:lpstr>
      <vt:lpstr>Agenda</vt:lpstr>
      <vt:lpstr>Opening remarks </vt:lpstr>
      <vt:lpstr>News &amp; Updates</vt:lpstr>
      <vt:lpstr>News &amp; Updates</vt:lpstr>
      <vt:lpstr>Advanced Nuclear Strategy &amp; Eielson AFB </vt:lpstr>
      <vt:lpstr>Eielson AFB Micro-Reactor  Pilot Program Status</vt:lpstr>
      <vt:lpstr>DAF Advanced Nuclear  Energy Program</vt:lpstr>
      <vt:lpstr>Advanced Reactor Deployment Strategy</vt:lpstr>
      <vt:lpstr>Nuclear Energy Feasibility in Nome, AK</vt:lpstr>
      <vt:lpstr>Industry update for scaling advanced nuclear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Accelerating advanced reactor demonstration and deployment</vt:lpstr>
      <vt:lpstr>The history of nuclear power, up to now</vt:lpstr>
      <vt:lpstr>The future of nuclear power is rapidly increased deployment in the U.S. and abroad to meet market demand</vt:lpstr>
      <vt:lpstr>Partner Information Sharing</vt:lpstr>
      <vt:lpstr>Partner Information Sharing</vt:lpstr>
      <vt:lpstr>Partner Information Sharing</vt:lpstr>
      <vt:lpstr>Partner Information Sharing</vt:lpstr>
      <vt:lpstr>Partner Information Sharing</vt:lpstr>
      <vt:lpstr>Updates and Discussion</vt:lpstr>
      <vt:lpstr>Local Leadership Update</vt:lpstr>
      <vt:lpstr>Local Leadership Update</vt:lpstr>
      <vt:lpstr>Local Leadership Update</vt:lpstr>
      <vt:lpstr>Local Leadership Update</vt:lpstr>
      <vt:lpstr>Local Leadership Update</vt:lpstr>
      <vt:lpstr>Local Leadership Update</vt:lpstr>
      <vt:lpstr>Local Leadership Update</vt:lpstr>
      <vt:lpstr>Open Discussion</vt:lpstr>
      <vt:lpstr>Closing remarks </vt:lpstr>
      <vt:lpstr>Contact Information</vt:lpstr>
      <vt:lpstr>Thank You!</vt:lpstr>
      <vt:lpstr>Backup slides</vt:lpstr>
      <vt:lpstr>PowerPoint Presentation</vt:lpstr>
      <vt:lpstr>Communication Methods, Tools &amp; Frequency</vt:lpstr>
      <vt:lpstr>PowerPoint Presentation</vt:lpstr>
    </vt:vector>
  </TitlesOfParts>
  <Company>HQ USAF/______, Pentagon, DC 20330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KOHAKE, LAURA E Lt Col USAF HAF AF/DS</dc:creator>
  <cp:lastModifiedBy>CHANCE, COREY L CIV USAF HAF SAF/IEE</cp:lastModifiedBy>
  <cp:revision>1</cp:revision>
  <cp:lastPrinted>2001-11-16T21:52:41Z</cp:lastPrinted>
  <dcterms:created xsi:type="dcterms:W3CDTF">2000-04-26T18:38:01Z</dcterms:created>
  <dcterms:modified xsi:type="dcterms:W3CDTF">2025-03-18T01:22:54Z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display_urn:schemas-microsoft-com:office:office#Editor">
    <vt:lpwstr>BOLAND, PAUL S CTR US Air Force HAF SAF/AAIE</vt:lpwstr>
  </property>
  <property fmtid="{D5CDD505-2E9C-101B-9397-08002B2CF9AE}" pid="4" name="display_urn:schemas-microsoft-com:office:office#Author">
    <vt:lpwstr>BOLAND, PAUL S CTR US Air Force HAF SAF/AAIE</vt:lpwstr>
  </property>
  <property fmtid="{D5CDD505-2E9C-101B-9397-08002B2CF9AE}" pid="5" name="ContentTypeId">
    <vt:lpwstr>0x010100F18A5A92B3B5F44896AF6FB2F7B86AE5</vt:lpwstr>
  </property>
  <property fmtid="{D5CDD505-2E9C-101B-9397-08002B2CF9AE}" pid="6" name="MediaServiceImageTags">
    <vt:lpwstr/>
  </property>
</Properties>
</file>